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1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1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1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6" r:id="rId2"/>
    <p:sldId id="267" r:id="rId3"/>
    <p:sldId id="268" r:id="rId4"/>
    <p:sldId id="269" r:id="rId5"/>
    <p:sldId id="270" r:id="rId6"/>
    <p:sldId id="271" r:id="rId7"/>
    <p:sldId id="273" r:id="rId8"/>
    <p:sldId id="272" r:id="rId9"/>
    <p:sldId id="278" r:id="rId10"/>
    <p:sldId id="260" r:id="rId11"/>
    <p:sldId id="256" r:id="rId12"/>
    <p:sldId id="257" r:id="rId13"/>
    <p:sldId id="258" r:id="rId14"/>
    <p:sldId id="280" r:id="rId15"/>
    <p:sldId id="261" r:id="rId16"/>
    <p:sldId id="262" r:id="rId17"/>
    <p:sldId id="263" r:id="rId18"/>
    <p:sldId id="265" r:id="rId19"/>
    <p:sldId id="264" r:id="rId20"/>
    <p:sldId id="279" r:id="rId21"/>
    <p:sldId id="274" r:id="rId22"/>
    <p:sldId id="275" r:id="rId23"/>
    <p:sldId id="277" r:id="rId24"/>
    <p:sldId id="27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1081;&#1094;&#1094;\Documents\&#1044;&#1077;&#1085;&#1100;%20&#1076;&#1080;&#1088;&#1077;&#1082;&#1090;&#1086;&#1088;&#1072;%2014%2009%2016\&#1055;&#1088;&#1080;&#1077;&#1084;&#1082;&#1072;%2016%2017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1081;&#1094;&#1094;\Documents\&#1044;&#1077;&#1085;&#1100;%20&#1076;&#1080;&#1088;&#1077;&#1082;&#1090;&#1086;&#1088;&#1072;%2014%2009%2016\&#1055;&#1088;&#1080;&#1077;&#1084;&#1082;&#1072;%2016%2017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1081;&#1094;&#1094;\Documents\&#1044;&#1077;&#1085;&#1100;%20&#1076;&#1080;&#1088;&#1077;&#1082;&#1090;&#1086;&#1088;&#1072;%2014%2009%2016\&#1055;&#1088;&#1080;&#1077;&#1084;&#1082;&#1072;%2016%2017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1081;&#1094;&#1094;\Documents\&#1044;&#1077;&#1085;&#1100;%20&#1076;&#1080;&#1088;&#1077;&#1082;&#1090;&#1086;&#1088;&#1072;%2014%2009%2016\&#1055;&#1088;&#1080;&#1077;&#1084;&#1082;&#1072;%2016%2017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518649137815645E-2"/>
          <c:y val="4.2055967153163266E-2"/>
          <c:w val="0.93878659846011492"/>
          <c:h val="0.76538236954328953"/>
        </c:manualLayout>
      </c:layout>
      <c:bar3DChart>
        <c:barDir val="col"/>
        <c:grouping val="clustered"/>
        <c:varyColors val="0"/>
        <c:ser>
          <c:idx val="0"/>
          <c:order val="0"/>
          <c:invertIfNegative val="0"/>
          <c:cat>
            <c:strRef>
              <c:f>'график ПБ'!$A$3:$A$33</c:f>
              <c:strCache>
                <c:ptCount val="31"/>
                <c:pt idx="0">
                  <c:v>КТАБ</c:v>
                </c:pt>
                <c:pt idx="1">
                  <c:v>ПУЦПК</c:v>
                </c:pt>
                <c:pt idx="2">
                  <c:v>ТТИТ</c:v>
                </c:pt>
                <c:pt idx="3">
                  <c:v>КИПТСУ</c:v>
                </c:pt>
                <c:pt idx="4">
                  <c:v>ТАДТ</c:v>
                </c:pt>
                <c:pt idx="5">
                  <c:v>КТПРТ</c:v>
                </c:pt>
                <c:pt idx="6">
                  <c:v>СПК</c:v>
                </c:pt>
                <c:pt idx="7">
                  <c:v>ТКСТ</c:v>
                </c:pt>
                <c:pt idx="8">
                  <c:v>ТТВТС</c:v>
                </c:pt>
                <c:pt idx="9">
                  <c:v>МУЦПК</c:v>
                </c:pt>
                <c:pt idx="10">
                  <c:v>ТМТТ</c:v>
                </c:pt>
                <c:pt idx="11">
                  <c:v>КАПТ</c:v>
                </c:pt>
                <c:pt idx="12">
                  <c:v>КСПК</c:v>
                </c:pt>
                <c:pt idx="13">
                  <c:v>ТБМК</c:v>
                </c:pt>
                <c:pt idx="14">
                  <c:v>ТПГК</c:v>
                </c:pt>
                <c:pt idx="15">
                  <c:v>ТЭПК</c:v>
                </c:pt>
                <c:pt idx="16">
                  <c:v>ТГПК</c:v>
                </c:pt>
                <c:pt idx="17">
                  <c:v>ТомИнтТех</c:v>
                </c:pt>
                <c:pt idx="18">
                  <c:v>ТПТ</c:v>
                </c:pt>
                <c:pt idx="19">
                  <c:v>ТТСТ</c:v>
                </c:pt>
                <c:pt idx="20">
                  <c:v>БУЦПК</c:v>
                </c:pt>
                <c:pt idx="21">
                  <c:v>АТпромИС</c:v>
                </c:pt>
                <c:pt idx="22">
                  <c:v>ПКТ</c:v>
                </c:pt>
                <c:pt idx="23">
                  <c:v>ТАК</c:v>
                </c:pt>
                <c:pt idx="26">
                  <c:v>ТПТ (Парабель)</c:v>
                </c:pt>
                <c:pt idx="27">
                  <c:v>ТЭПК (Зырянское)</c:v>
                </c:pt>
                <c:pt idx="28">
                  <c:v>АТпромИС (Белый Яр)</c:v>
                </c:pt>
                <c:pt idx="29">
                  <c:v>ТАК (Подгорное)</c:v>
                </c:pt>
                <c:pt idx="30">
                  <c:v>ТБМК (Колпашево)</c:v>
                </c:pt>
              </c:strCache>
            </c:strRef>
          </c:cat>
          <c:val>
            <c:numRef>
              <c:f>'график ПБ'!$B$3:$B$33</c:f>
              <c:numCache>
                <c:formatCode>0.0</c:formatCode>
                <c:ptCount val="3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1</c:v>
                </c:pt>
                <c:pt idx="5">
                  <c:v>2.1111111111111112</c:v>
                </c:pt>
                <c:pt idx="6">
                  <c:v>2.6111111111111112</c:v>
                </c:pt>
                <c:pt idx="7">
                  <c:v>2.6111111111111112</c:v>
                </c:pt>
                <c:pt idx="8">
                  <c:v>2.7777777777777777</c:v>
                </c:pt>
                <c:pt idx="9">
                  <c:v>2.9</c:v>
                </c:pt>
                <c:pt idx="10">
                  <c:v>2.9</c:v>
                </c:pt>
                <c:pt idx="11">
                  <c:v>3</c:v>
                </c:pt>
                <c:pt idx="12">
                  <c:v>3</c:v>
                </c:pt>
                <c:pt idx="13">
                  <c:v>3</c:v>
                </c:pt>
                <c:pt idx="14">
                  <c:v>3</c:v>
                </c:pt>
                <c:pt idx="15">
                  <c:v>3</c:v>
                </c:pt>
                <c:pt idx="16">
                  <c:v>3.1111111111111112</c:v>
                </c:pt>
                <c:pt idx="17">
                  <c:v>3.1111111111111112</c:v>
                </c:pt>
                <c:pt idx="18">
                  <c:v>3.1111111111111112</c:v>
                </c:pt>
                <c:pt idx="19">
                  <c:v>3.4444444444444446</c:v>
                </c:pt>
                <c:pt idx="20">
                  <c:v>3.5</c:v>
                </c:pt>
                <c:pt idx="21">
                  <c:v>3.8666666666666663</c:v>
                </c:pt>
                <c:pt idx="22">
                  <c:v>4</c:v>
                </c:pt>
                <c:pt idx="23">
                  <c:v>4</c:v>
                </c:pt>
                <c:pt idx="26">
                  <c:v>0</c:v>
                </c:pt>
                <c:pt idx="27">
                  <c:v>1</c:v>
                </c:pt>
                <c:pt idx="28">
                  <c:v>2.7777777777777777</c:v>
                </c:pt>
                <c:pt idx="29">
                  <c:v>2.7777777777777777</c:v>
                </c:pt>
                <c:pt idx="30">
                  <c:v>3.4333333333333331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84392552"/>
        <c:axId val="284323896"/>
        <c:axId val="0"/>
      </c:bar3DChart>
      <c:catAx>
        <c:axId val="284392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84323896"/>
        <c:crosses val="autoZero"/>
        <c:auto val="1"/>
        <c:lblAlgn val="ctr"/>
        <c:lblOffset val="100"/>
        <c:noMultiLvlLbl val="0"/>
      </c:catAx>
      <c:valAx>
        <c:axId val="284323896"/>
        <c:scaling>
          <c:orientation val="minMax"/>
          <c:max val="5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284392552"/>
        <c:crosses val="autoZero"/>
        <c:crossBetween val="between"/>
        <c:majorUnit val="0.5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4077213642928564E-2"/>
          <c:y val="4.0501767233139419E-2"/>
          <c:w val="0.91371457878110063"/>
          <c:h val="0.75669828802341987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7030A0"/>
            </a:solidFill>
          </c:spPr>
          <c:invertIfNegative val="0"/>
          <c:cat>
            <c:strRef>
              <c:f>'[Диаграмма в Microsoft PowerPoint]отоп.сезон график'!$A$3:$A$33</c:f>
              <c:strCache>
                <c:ptCount val="31"/>
                <c:pt idx="0">
                  <c:v>АТпромИС</c:v>
                </c:pt>
                <c:pt idx="1">
                  <c:v>ТомИнтТех</c:v>
                </c:pt>
                <c:pt idx="2">
                  <c:v>ТБМК</c:v>
                </c:pt>
                <c:pt idx="3">
                  <c:v>КТАБ</c:v>
                </c:pt>
                <c:pt idx="4">
                  <c:v>ПУЦПК</c:v>
                </c:pt>
                <c:pt idx="5">
                  <c:v>ТГПК</c:v>
                </c:pt>
                <c:pt idx="6">
                  <c:v>ТТИТ</c:v>
                </c:pt>
                <c:pt idx="7">
                  <c:v>ТЭПК</c:v>
                </c:pt>
                <c:pt idx="8">
                  <c:v>ТАДТ</c:v>
                </c:pt>
                <c:pt idx="9">
                  <c:v>ТТВТС</c:v>
                </c:pt>
                <c:pt idx="10">
                  <c:v>ТТСТ</c:v>
                </c:pt>
                <c:pt idx="11">
                  <c:v>КСПК</c:v>
                </c:pt>
                <c:pt idx="12">
                  <c:v>СПК</c:v>
                </c:pt>
                <c:pt idx="13">
                  <c:v>БУЦПК</c:v>
                </c:pt>
                <c:pt idx="14">
                  <c:v>КАПТ</c:v>
                </c:pt>
                <c:pt idx="15">
                  <c:v>КИПТСУ</c:v>
                </c:pt>
                <c:pt idx="16">
                  <c:v>КТПРТ</c:v>
                </c:pt>
                <c:pt idx="17">
                  <c:v>МУЦПК</c:v>
                </c:pt>
                <c:pt idx="18">
                  <c:v>ПКТ</c:v>
                </c:pt>
                <c:pt idx="19">
                  <c:v>ТКСТ</c:v>
                </c:pt>
                <c:pt idx="20">
                  <c:v>ТМТТ</c:v>
                </c:pt>
                <c:pt idx="21">
                  <c:v>ТПТ</c:v>
                </c:pt>
                <c:pt idx="22">
                  <c:v>ТАК</c:v>
                </c:pt>
                <c:pt idx="23">
                  <c:v>ТПГК</c:v>
                </c:pt>
                <c:pt idx="26">
                  <c:v>ТЭПК (Зырянское)</c:v>
                </c:pt>
                <c:pt idx="27">
                  <c:v>ТПТ (Парабель)</c:v>
                </c:pt>
                <c:pt idx="28">
                  <c:v>ТБМК (Колпашево)</c:v>
                </c:pt>
                <c:pt idx="29">
                  <c:v>АТпромИС (Белый Яр)</c:v>
                </c:pt>
                <c:pt idx="30">
                  <c:v>ТАК (Подгорное)</c:v>
                </c:pt>
              </c:strCache>
            </c:strRef>
          </c:cat>
          <c:val>
            <c:numRef>
              <c:f>'[Диаграмма в Microsoft PowerPoint]отоп.сезон график'!$B$3:$B$33</c:f>
              <c:numCache>
                <c:formatCode>General</c:formatCode>
                <c:ptCount val="31"/>
                <c:pt idx="0">
                  <c:v>0</c:v>
                </c:pt>
                <c:pt idx="1">
                  <c:v>0</c:v>
                </c:pt>
                <c:pt idx="2">
                  <c:v>2.6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  <c:pt idx="7">
                  <c:v>3.7</c:v>
                </c:pt>
                <c:pt idx="8">
                  <c:v>3.8</c:v>
                </c:pt>
                <c:pt idx="9">
                  <c:v>3.8</c:v>
                </c:pt>
                <c:pt idx="10">
                  <c:v>3.8</c:v>
                </c:pt>
                <c:pt idx="11">
                  <c:v>3.9</c:v>
                </c:pt>
                <c:pt idx="12">
                  <c:v>3.9</c:v>
                </c:pt>
                <c:pt idx="13">
                  <c:v>4</c:v>
                </c:pt>
                <c:pt idx="14">
                  <c:v>4</c:v>
                </c:pt>
                <c:pt idx="15">
                  <c:v>4</c:v>
                </c:pt>
                <c:pt idx="16">
                  <c:v>4</c:v>
                </c:pt>
                <c:pt idx="17">
                  <c:v>4</c:v>
                </c:pt>
                <c:pt idx="18">
                  <c:v>4</c:v>
                </c:pt>
                <c:pt idx="19">
                  <c:v>4</c:v>
                </c:pt>
                <c:pt idx="20">
                  <c:v>4</c:v>
                </c:pt>
                <c:pt idx="21">
                  <c:v>4</c:v>
                </c:pt>
                <c:pt idx="22">
                  <c:v>4.5</c:v>
                </c:pt>
                <c:pt idx="23">
                  <c:v>4.5</c:v>
                </c:pt>
                <c:pt idx="26">
                  <c:v>0</c:v>
                </c:pt>
                <c:pt idx="27">
                  <c:v>2.9</c:v>
                </c:pt>
                <c:pt idx="28">
                  <c:v>4</c:v>
                </c:pt>
                <c:pt idx="29">
                  <c:v>4</c:v>
                </c:pt>
                <c:pt idx="30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85634328"/>
        <c:axId val="284324288"/>
        <c:axId val="0"/>
      </c:bar3DChart>
      <c:catAx>
        <c:axId val="2856343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84324288"/>
        <c:crosses val="autoZero"/>
        <c:auto val="1"/>
        <c:lblAlgn val="ctr"/>
        <c:lblOffset val="100"/>
        <c:noMultiLvlLbl val="0"/>
      </c:catAx>
      <c:valAx>
        <c:axId val="284324288"/>
        <c:scaling>
          <c:orientation val="minMax"/>
          <c:max val="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856343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00B0F0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no Pro" panose="02020502040506020403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Рейтинг!$A$1:$A$30</c:f>
              <c:strCache>
                <c:ptCount val="30"/>
                <c:pt idx="0">
                  <c:v>ТБМК (Колпашево)</c:v>
                </c:pt>
                <c:pt idx="1">
                  <c:v>ТПТ (Парабель)</c:v>
                </c:pt>
                <c:pt idx="2">
                  <c:v>ТЭПК (Зырянское)</c:v>
                </c:pt>
                <c:pt idx="3">
                  <c:v>АТпромИС (Белый Яр)</c:v>
                </c:pt>
                <c:pt idx="4">
                  <c:v>ТАК (Подгорное)</c:v>
                </c:pt>
                <c:pt idx="7">
                  <c:v>ТЭПК</c:v>
                </c:pt>
                <c:pt idx="8">
                  <c:v>ПУЦПК</c:v>
                </c:pt>
                <c:pt idx="9">
                  <c:v>ТКСТ</c:v>
                </c:pt>
                <c:pt idx="10">
                  <c:v>ТТИТ</c:v>
                </c:pt>
                <c:pt idx="11">
                  <c:v>ТАДТ</c:v>
                </c:pt>
                <c:pt idx="12">
                  <c:v>КТАБ</c:v>
                </c:pt>
                <c:pt idx="13">
                  <c:v>БУЦПК</c:v>
                </c:pt>
                <c:pt idx="14">
                  <c:v>СПК</c:v>
                </c:pt>
                <c:pt idx="15">
                  <c:v>ТГПК</c:v>
                </c:pt>
                <c:pt idx="16">
                  <c:v>ТТВТС</c:v>
                </c:pt>
                <c:pt idx="17">
                  <c:v>ТМТТ</c:v>
                </c:pt>
                <c:pt idx="18">
                  <c:v>КТПРТ</c:v>
                </c:pt>
                <c:pt idx="19">
                  <c:v>КАПТ</c:v>
                </c:pt>
                <c:pt idx="20">
                  <c:v>КИПТСУ</c:v>
                </c:pt>
                <c:pt idx="21">
                  <c:v>ТБМК</c:v>
                </c:pt>
                <c:pt idx="22">
                  <c:v>МУЦПК</c:v>
                </c:pt>
                <c:pt idx="23">
                  <c:v>ТТСТ</c:v>
                </c:pt>
                <c:pt idx="24">
                  <c:v>ПКТ</c:v>
                </c:pt>
                <c:pt idx="25">
                  <c:v>ТАК</c:v>
                </c:pt>
                <c:pt idx="26">
                  <c:v>АТпромИС</c:v>
                </c:pt>
                <c:pt idx="27">
                  <c:v>КСПК</c:v>
                </c:pt>
                <c:pt idx="28">
                  <c:v>ТПГК</c:v>
                </c:pt>
                <c:pt idx="29">
                  <c:v>ТПТ</c:v>
                </c:pt>
              </c:strCache>
            </c:strRef>
          </c:cat>
          <c:val>
            <c:numRef>
              <c:f>Рейтинг!$B$1:$B$30</c:f>
              <c:numCache>
                <c:formatCode>0.0</c:formatCode>
                <c:ptCount val="30"/>
                <c:pt idx="0">
                  <c:v>21.433333333333334</c:v>
                </c:pt>
                <c:pt idx="1">
                  <c:v>25.1</c:v>
                </c:pt>
                <c:pt idx="2">
                  <c:v>26</c:v>
                </c:pt>
                <c:pt idx="3">
                  <c:v>28.577777777777776</c:v>
                </c:pt>
                <c:pt idx="4">
                  <c:v>31.177777777777777</c:v>
                </c:pt>
                <c:pt idx="7">
                  <c:v>23.9</c:v>
                </c:pt>
                <c:pt idx="8">
                  <c:v>24.5</c:v>
                </c:pt>
                <c:pt idx="9">
                  <c:v>26.611111111111111</c:v>
                </c:pt>
                <c:pt idx="10">
                  <c:v>27.099999999999998</c:v>
                </c:pt>
                <c:pt idx="11">
                  <c:v>29.8</c:v>
                </c:pt>
                <c:pt idx="12">
                  <c:v>31.900000000000002</c:v>
                </c:pt>
                <c:pt idx="13">
                  <c:v>35</c:v>
                </c:pt>
                <c:pt idx="14">
                  <c:v>36.011111111111106</c:v>
                </c:pt>
                <c:pt idx="15">
                  <c:v>36.611111111111114</c:v>
                </c:pt>
                <c:pt idx="16">
                  <c:v>36.877777777777773</c:v>
                </c:pt>
                <c:pt idx="17">
                  <c:v>37.399999999999991</c:v>
                </c:pt>
                <c:pt idx="18">
                  <c:v>38.111111111111114</c:v>
                </c:pt>
                <c:pt idx="19">
                  <c:v>38.400000000000006</c:v>
                </c:pt>
                <c:pt idx="20">
                  <c:v>38.899999999999991</c:v>
                </c:pt>
                <c:pt idx="21">
                  <c:v>39.1</c:v>
                </c:pt>
                <c:pt idx="22">
                  <c:v>40.200000000000003</c:v>
                </c:pt>
                <c:pt idx="23">
                  <c:v>40.74444444444444</c:v>
                </c:pt>
                <c:pt idx="24">
                  <c:v>41.199999999999996</c:v>
                </c:pt>
                <c:pt idx="25">
                  <c:v>41.300000000000004</c:v>
                </c:pt>
                <c:pt idx="26">
                  <c:v>41.366666666666667</c:v>
                </c:pt>
                <c:pt idx="27">
                  <c:v>42</c:v>
                </c:pt>
                <c:pt idx="28">
                  <c:v>43.2</c:v>
                </c:pt>
                <c:pt idx="29">
                  <c:v>43.311111111111117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85102288"/>
        <c:axId val="285106992"/>
      </c:barChart>
      <c:catAx>
        <c:axId val="2851022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no Pro" panose="02020502040506020403" pitchFamily="18" charset="0"/>
                <a:ea typeface="+mn-ea"/>
                <a:cs typeface="+mn-cs"/>
              </a:defRPr>
            </a:pPr>
            <a:endParaRPr lang="ru-RU"/>
          </a:p>
        </c:txPr>
        <c:crossAx val="285106992"/>
        <c:crosses val="autoZero"/>
        <c:auto val="1"/>
        <c:lblAlgn val="ctr"/>
        <c:lblOffset val="100"/>
        <c:noMultiLvlLbl val="0"/>
      </c:catAx>
      <c:valAx>
        <c:axId val="2851069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85102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Расходы!$B$1</c:f>
              <c:strCache>
                <c:ptCount val="1"/>
                <c:pt idx="0">
                  <c:v>Внебюджет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Расходы!$A$2:$A$26</c:f>
              <c:strCache>
                <c:ptCount val="25"/>
                <c:pt idx="0">
                  <c:v>ТПТ</c:v>
                </c:pt>
                <c:pt idx="1">
                  <c:v>ТТВТС</c:v>
                </c:pt>
                <c:pt idx="2">
                  <c:v>ТПГК</c:v>
                </c:pt>
                <c:pt idx="3">
                  <c:v>ТомИнтТех</c:v>
                </c:pt>
                <c:pt idx="4">
                  <c:v>ТАК</c:v>
                </c:pt>
                <c:pt idx="5">
                  <c:v>ТЭПК</c:v>
                </c:pt>
                <c:pt idx="6">
                  <c:v>КИПТСУ</c:v>
                </c:pt>
                <c:pt idx="7">
                  <c:v>ТГПК</c:v>
                </c:pt>
                <c:pt idx="8">
                  <c:v>ТТСТ</c:v>
                </c:pt>
                <c:pt idx="9">
                  <c:v>ТТИТ</c:v>
                </c:pt>
                <c:pt idx="10">
                  <c:v>ТКСТ</c:v>
                </c:pt>
                <c:pt idx="11">
                  <c:v>ТАДТ</c:v>
                </c:pt>
                <c:pt idx="12">
                  <c:v>ТБМК</c:v>
                </c:pt>
                <c:pt idx="13">
                  <c:v>КТПРТ</c:v>
                </c:pt>
                <c:pt idx="14">
                  <c:v>ТМТТ</c:v>
                </c:pt>
                <c:pt idx="15">
                  <c:v>СПК</c:v>
                </c:pt>
                <c:pt idx="16">
                  <c:v>МУЦПК</c:v>
                </c:pt>
                <c:pt idx="17">
                  <c:v>КАПТ</c:v>
                </c:pt>
                <c:pt idx="18">
                  <c:v>АТпромИС</c:v>
                </c:pt>
                <c:pt idx="19">
                  <c:v>КСПК</c:v>
                </c:pt>
                <c:pt idx="20">
                  <c:v>БУЦПК</c:v>
                </c:pt>
                <c:pt idx="21">
                  <c:v>СУЦПК</c:v>
                </c:pt>
                <c:pt idx="22">
                  <c:v>КТАБ</c:v>
                </c:pt>
                <c:pt idx="23">
                  <c:v>ПУЦПК</c:v>
                </c:pt>
                <c:pt idx="24">
                  <c:v>ПКТ</c:v>
                </c:pt>
              </c:strCache>
            </c:strRef>
          </c:cat>
          <c:val>
            <c:numRef>
              <c:f>Расходы!$B$2:$B$26</c:f>
              <c:numCache>
                <c:formatCode>General</c:formatCode>
                <c:ptCount val="25"/>
                <c:pt idx="0">
                  <c:v>7085</c:v>
                </c:pt>
                <c:pt idx="1">
                  <c:v>607</c:v>
                </c:pt>
                <c:pt idx="2">
                  <c:v>9405</c:v>
                </c:pt>
                <c:pt idx="3">
                  <c:v>4228</c:v>
                </c:pt>
                <c:pt idx="4">
                  <c:v>989</c:v>
                </c:pt>
                <c:pt idx="5">
                  <c:v>1797</c:v>
                </c:pt>
                <c:pt idx="6">
                  <c:v>1307</c:v>
                </c:pt>
                <c:pt idx="7">
                  <c:v>3461</c:v>
                </c:pt>
                <c:pt idx="8">
                  <c:v>119</c:v>
                </c:pt>
                <c:pt idx="9">
                  <c:v>1848</c:v>
                </c:pt>
                <c:pt idx="10">
                  <c:v>637</c:v>
                </c:pt>
                <c:pt idx="11">
                  <c:v>447</c:v>
                </c:pt>
                <c:pt idx="12">
                  <c:v>1004</c:v>
                </c:pt>
                <c:pt idx="13">
                  <c:v>925</c:v>
                </c:pt>
                <c:pt idx="14">
                  <c:v>1181</c:v>
                </c:pt>
                <c:pt idx="15">
                  <c:v>1083</c:v>
                </c:pt>
                <c:pt idx="16">
                  <c:v>14</c:v>
                </c:pt>
                <c:pt idx="17">
                  <c:v>102</c:v>
                </c:pt>
                <c:pt idx="18">
                  <c:v>518</c:v>
                </c:pt>
                <c:pt idx="19">
                  <c:v>89</c:v>
                </c:pt>
                <c:pt idx="20">
                  <c:v>73</c:v>
                </c:pt>
                <c:pt idx="21">
                  <c:v>157</c:v>
                </c:pt>
              </c:numCache>
            </c:numRef>
          </c:val>
        </c:ser>
        <c:ser>
          <c:idx val="1"/>
          <c:order val="1"/>
          <c:tx>
            <c:strRef>
              <c:f>Расходы!$C$1</c:f>
              <c:strCache>
                <c:ptCount val="1"/>
                <c:pt idx="0">
                  <c:v>Иные цели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Расходы!$A$2:$A$26</c:f>
              <c:strCache>
                <c:ptCount val="25"/>
                <c:pt idx="0">
                  <c:v>ТПТ</c:v>
                </c:pt>
                <c:pt idx="1">
                  <c:v>ТТВТС</c:v>
                </c:pt>
                <c:pt idx="2">
                  <c:v>ТПГК</c:v>
                </c:pt>
                <c:pt idx="3">
                  <c:v>ТомИнтТех</c:v>
                </c:pt>
                <c:pt idx="4">
                  <c:v>ТАК</c:v>
                </c:pt>
                <c:pt idx="5">
                  <c:v>ТЭПК</c:v>
                </c:pt>
                <c:pt idx="6">
                  <c:v>КИПТСУ</c:v>
                </c:pt>
                <c:pt idx="7">
                  <c:v>ТГПК</c:v>
                </c:pt>
                <c:pt idx="8">
                  <c:v>ТТСТ</c:v>
                </c:pt>
                <c:pt idx="9">
                  <c:v>ТТИТ</c:v>
                </c:pt>
                <c:pt idx="10">
                  <c:v>ТКСТ</c:v>
                </c:pt>
                <c:pt idx="11">
                  <c:v>ТАДТ</c:v>
                </c:pt>
                <c:pt idx="12">
                  <c:v>ТБМК</c:v>
                </c:pt>
                <c:pt idx="13">
                  <c:v>КТПРТ</c:v>
                </c:pt>
                <c:pt idx="14">
                  <c:v>ТМТТ</c:v>
                </c:pt>
                <c:pt idx="15">
                  <c:v>СПК</c:v>
                </c:pt>
                <c:pt idx="16">
                  <c:v>МУЦПК</c:v>
                </c:pt>
                <c:pt idx="17">
                  <c:v>КАПТ</c:v>
                </c:pt>
                <c:pt idx="18">
                  <c:v>АТпромИС</c:v>
                </c:pt>
                <c:pt idx="19">
                  <c:v>КСПК</c:v>
                </c:pt>
                <c:pt idx="20">
                  <c:v>БУЦПК</c:v>
                </c:pt>
                <c:pt idx="21">
                  <c:v>СУЦПК</c:v>
                </c:pt>
                <c:pt idx="22">
                  <c:v>КТАБ</c:v>
                </c:pt>
                <c:pt idx="23">
                  <c:v>ПУЦПК</c:v>
                </c:pt>
                <c:pt idx="24">
                  <c:v>ПКТ</c:v>
                </c:pt>
              </c:strCache>
            </c:strRef>
          </c:cat>
          <c:val>
            <c:numRef>
              <c:f>Расходы!$C$2:$C$26</c:f>
              <c:numCache>
                <c:formatCode>General</c:formatCode>
                <c:ptCount val="25"/>
                <c:pt idx="0">
                  <c:v>2200</c:v>
                </c:pt>
                <c:pt idx="1">
                  <c:v>14056</c:v>
                </c:pt>
                <c:pt idx="2">
                  <c:v>2000</c:v>
                </c:pt>
                <c:pt idx="3">
                  <c:v>15</c:v>
                </c:pt>
                <c:pt idx="5">
                  <c:v>562</c:v>
                </c:pt>
                <c:pt idx="6">
                  <c:v>1950</c:v>
                </c:pt>
                <c:pt idx="7">
                  <c:v>1034</c:v>
                </c:pt>
                <c:pt idx="8">
                  <c:v>2978</c:v>
                </c:pt>
                <c:pt idx="10">
                  <c:v>1200</c:v>
                </c:pt>
                <c:pt idx="11">
                  <c:v>3771</c:v>
                </c:pt>
                <c:pt idx="12">
                  <c:v>2986</c:v>
                </c:pt>
                <c:pt idx="13">
                  <c:v>1256</c:v>
                </c:pt>
                <c:pt idx="14">
                  <c:v>5</c:v>
                </c:pt>
                <c:pt idx="16">
                  <c:v>1383</c:v>
                </c:pt>
                <c:pt idx="18">
                  <c:v>1021</c:v>
                </c:pt>
                <c:pt idx="19">
                  <c:v>819</c:v>
                </c:pt>
                <c:pt idx="20">
                  <c:v>509</c:v>
                </c:pt>
              </c:numCache>
            </c:numRef>
          </c:val>
        </c:ser>
        <c:ser>
          <c:idx val="2"/>
          <c:order val="2"/>
          <c:tx>
            <c:strRef>
              <c:f>Расходы!$D$1</c:f>
              <c:strCache>
                <c:ptCount val="1"/>
                <c:pt idx="0">
                  <c:v>Госзадание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Расходы!$A$2:$A$26</c:f>
              <c:strCache>
                <c:ptCount val="25"/>
                <c:pt idx="0">
                  <c:v>ТПТ</c:v>
                </c:pt>
                <c:pt idx="1">
                  <c:v>ТТВТС</c:v>
                </c:pt>
                <c:pt idx="2">
                  <c:v>ТПГК</c:v>
                </c:pt>
                <c:pt idx="3">
                  <c:v>ТомИнтТех</c:v>
                </c:pt>
                <c:pt idx="4">
                  <c:v>ТАК</c:v>
                </c:pt>
                <c:pt idx="5">
                  <c:v>ТЭПК</c:v>
                </c:pt>
                <c:pt idx="6">
                  <c:v>КИПТСУ</c:v>
                </c:pt>
                <c:pt idx="7">
                  <c:v>ТГПК</c:v>
                </c:pt>
                <c:pt idx="8">
                  <c:v>ТТСТ</c:v>
                </c:pt>
                <c:pt idx="9">
                  <c:v>ТТИТ</c:v>
                </c:pt>
                <c:pt idx="10">
                  <c:v>ТКСТ</c:v>
                </c:pt>
                <c:pt idx="11">
                  <c:v>ТАДТ</c:v>
                </c:pt>
                <c:pt idx="12">
                  <c:v>ТБМК</c:v>
                </c:pt>
                <c:pt idx="13">
                  <c:v>КТПРТ</c:v>
                </c:pt>
                <c:pt idx="14">
                  <c:v>ТМТТ</c:v>
                </c:pt>
                <c:pt idx="15">
                  <c:v>СПК</c:v>
                </c:pt>
                <c:pt idx="16">
                  <c:v>МУЦПК</c:v>
                </c:pt>
                <c:pt idx="17">
                  <c:v>КАПТ</c:v>
                </c:pt>
                <c:pt idx="18">
                  <c:v>АТпромИС</c:v>
                </c:pt>
                <c:pt idx="19">
                  <c:v>КСПК</c:v>
                </c:pt>
                <c:pt idx="20">
                  <c:v>БУЦПК</c:v>
                </c:pt>
                <c:pt idx="21">
                  <c:v>СУЦПК</c:v>
                </c:pt>
                <c:pt idx="22">
                  <c:v>КТАБ</c:v>
                </c:pt>
                <c:pt idx="23">
                  <c:v>ПУЦПК</c:v>
                </c:pt>
                <c:pt idx="24">
                  <c:v>ПКТ</c:v>
                </c:pt>
              </c:strCache>
            </c:strRef>
          </c:cat>
          <c:val>
            <c:numRef>
              <c:f>Расходы!$D$2:$D$26</c:f>
              <c:numCache>
                <c:formatCode>General</c:formatCode>
                <c:ptCount val="25"/>
                <c:pt idx="0">
                  <c:v>9156</c:v>
                </c:pt>
                <c:pt idx="1">
                  <c:v>2020</c:v>
                </c:pt>
                <c:pt idx="2">
                  <c:v>1384</c:v>
                </c:pt>
                <c:pt idx="3">
                  <c:v>4693</c:v>
                </c:pt>
                <c:pt idx="4">
                  <c:v>7468</c:v>
                </c:pt>
                <c:pt idx="5">
                  <c:v>5880</c:v>
                </c:pt>
                <c:pt idx="6">
                  <c:v>4906</c:v>
                </c:pt>
                <c:pt idx="7">
                  <c:v>2876</c:v>
                </c:pt>
                <c:pt idx="8">
                  <c:v>4024</c:v>
                </c:pt>
                <c:pt idx="9">
                  <c:v>5131</c:v>
                </c:pt>
                <c:pt idx="10">
                  <c:v>4508</c:v>
                </c:pt>
                <c:pt idx="11">
                  <c:v>888</c:v>
                </c:pt>
                <c:pt idx="12">
                  <c:v>1061</c:v>
                </c:pt>
                <c:pt idx="13">
                  <c:v>1874</c:v>
                </c:pt>
                <c:pt idx="14">
                  <c:v>1439</c:v>
                </c:pt>
                <c:pt idx="15">
                  <c:v>806</c:v>
                </c:pt>
                <c:pt idx="16">
                  <c:v>478</c:v>
                </c:pt>
                <c:pt idx="17">
                  <c:v>1589</c:v>
                </c:pt>
                <c:pt idx="18">
                  <c:v>5</c:v>
                </c:pt>
                <c:pt idx="19">
                  <c:v>512</c:v>
                </c:pt>
                <c:pt idx="20">
                  <c:v>147</c:v>
                </c:pt>
                <c:pt idx="21">
                  <c:v>369</c:v>
                </c:pt>
              </c:numCache>
            </c:numRef>
          </c:val>
        </c:ser>
        <c:ser>
          <c:idx val="3"/>
          <c:order val="3"/>
          <c:tx>
            <c:strRef>
              <c:f>Расходы!$E$1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Расходы!$A$2:$A$26</c:f>
              <c:strCache>
                <c:ptCount val="25"/>
                <c:pt idx="0">
                  <c:v>ТПТ</c:v>
                </c:pt>
                <c:pt idx="1">
                  <c:v>ТТВТС</c:v>
                </c:pt>
                <c:pt idx="2">
                  <c:v>ТПГК</c:v>
                </c:pt>
                <c:pt idx="3">
                  <c:v>ТомИнтТех</c:v>
                </c:pt>
                <c:pt idx="4">
                  <c:v>ТАК</c:v>
                </c:pt>
                <c:pt idx="5">
                  <c:v>ТЭПК</c:v>
                </c:pt>
                <c:pt idx="6">
                  <c:v>КИПТСУ</c:v>
                </c:pt>
                <c:pt idx="7">
                  <c:v>ТГПК</c:v>
                </c:pt>
                <c:pt idx="8">
                  <c:v>ТТСТ</c:v>
                </c:pt>
                <c:pt idx="9">
                  <c:v>ТТИТ</c:v>
                </c:pt>
                <c:pt idx="10">
                  <c:v>ТКСТ</c:v>
                </c:pt>
                <c:pt idx="11">
                  <c:v>ТАДТ</c:v>
                </c:pt>
                <c:pt idx="12">
                  <c:v>ТБМК</c:v>
                </c:pt>
                <c:pt idx="13">
                  <c:v>КТПРТ</c:v>
                </c:pt>
                <c:pt idx="14">
                  <c:v>ТМТТ</c:v>
                </c:pt>
                <c:pt idx="15">
                  <c:v>СПК</c:v>
                </c:pt>
                <c:pt idx="16">
                  <c:v>МУЦПК</c:v>
                </c:pt>
                <c:pt idx="17">
                  <c:v>КАПТ</c:v>
                </c:pt>
                <c:pt idx="18">
                  <c:v>АТпромИС</c:v>
                </c:pt>
                <c:pt idx="19">
                  <c:v>КСПК</c:v>
                </c:pt>
                <c:pt idx="20">
                  <c:v>БУЦПК</c:v>
                </c:pt>
                <c:pt idx="21">
                  <c:v>СУЦПК</c:v>
                </c:pt>
                <c:pt idx="22">
                  <c:v>КТАБ</c:v>
                </c:pt>
                <c:pt idx="23">
                  <c:v>ПУЦПК</c:v>
                </c:pt>
                <c:pt idx="24">
                  <c:v>ПКТ</c:v>
                </c:pt>
              </c:strCache>
            </c:strRef>
          </c:cat>
          <c:val>
            <c:numRef>
              <c:f>Расходы!$E$2:$E$26</c:f>
              <c:numCache>
                <c:formatCode>General</c:formatCode>
                <c:ptCount val="25"/>
                <c:pt idx="0">
                  <c:v>18441</c:v>
                </c:pt>
                <c:pt idx="1">
                  <c:v>16683</c:v>
                </c:pt>
                <c:pt idx="2">
                  <c:v>12789</c:v>
                </c:pt>
                <c:pt idx="3">
                  <c:v>8936</c:v>
                </c:pt>
                <c:pt idx="4">
                  <c:v>8457</c:v>
                </c:pt>
                <c:pt idx="5">
                  <c:v>8239</c:v>
                </c:pt>
                <c:pt idx="6">
                  <c:v>8163</c:v>
                </c:pt>
                <c:pt idx="7">
                  <c:v>7371</c:v>
                </c:pt>
                <c:pt idx="8">
                  <c:v>7121</c:v>
                </c:pt>
                <c:pt idx="9">
                  <c:v>6979</c:v>
                </c:pt>
                <c:pt idx="10">
                  <c:v>6345</c:v>
                </c:pt>
                <c:pt idx="11">
                  <c:v>5106</c:v>
                </c:pt>
                <c:pt idx="12">
                  <c:v>5051</c:v>
                </c:pt>
                <c:pt idx="13">
                  <c:v>4055</c:v>
                </c:pt>
                <c:pt idx="14">
                  <c:v>2625</c:v>
                </c:pt>
                <c:pt idx="15">
                  <c:v>1889</c:v>
                </c:pt>
                <c:pt idx="16">
                  <c:v>1875</c:v>
                </c:pt>
                <c:pt idx="17">
                  <c:v>1691</c:v>
                </c:pt>
                <c:pt idx="18">
                  <c:v>1544</c:v>
                </c:pt>
                <c:pt idx="19">
                  <c:v>1420</c:v>
                </c:pt>
                <c:pt idx="20">
                  <c:v>729</c:v>
                </c:pt>
                <c:pt idx="21">
                  <c:v>526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5107384"/>
        <c:axId val="285106208"/>
      </c:barChart>
      <c:catAx>
        <c:axId val="285107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85106208"/>
        <c:crosses val="autoZero"/>
        <c:auto val="1"/>
        <c:lblAlgn val="ctr"/>
        <c:lblOffset val="100"/>
        <c:noMultiLvlLbl val="0"/>
      </c:catAx>
      <c:valAx>
        <c:axId val="285106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85107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502661125692623"/>
          <c:y val="0.92827205427878901"/>
          <c:w val="0.48365048118985132"/>
          <c:h val="6.9243871181762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'Доля внебюджета на ремонт'!$B$3:$B$28</c:f>
              <c:strCache>
                <c:ptCount val="26"/>
                <c:pt idx="0">
                  <c:v>МУЦПК</c:v>
                </c:pt>
                <c:pt idx="1">
                  <c:v>КСПК</c:v>
                </c:pt>
                <c:pt idx="2">
                  <c:v>ТБМК</c:v>
                </c:pt>
                <c:pt idx="3">
                  <c:v>АТпромИС</c:v>
                </c:pt>
                <c:pt idx="4">
                  <c:v>КАПТ</c:v>
                </c:pt>
                <c:pt idx="5">
                  <c:v>ТАК</c:v>
                </c:pt>
                <c:pt idx="6">
                  <c:v>ТАДТ</c:v>
                </c:pt>
                <c:pt idx="7">
                  <c:v>ТКСТ</c:v>
                </c:pt>
                <c:pt idx="8">
                  <c:v>ТТСТ</c:v>
                </c:pt>
                <c:pt idx="9">
                  <c:v>КИПТСУ</c:v>
                </c:pt>
                <c:pt idx="10">
                  <c:v>КТПРТ</c:v>
                </c:pt>
                <c:pt idx="11">
                  <c:v>СУЦПК</c:v>
                </c:pt>
                <c:pt idx="12">
                  <c:v>ТПГК</c:v>
                </c:pt>
                <c:pt idx="13">
                  <c:v>Всего</c:v>
                </c:pt>
                <c:pt idx="14">
                  <c:v>ТЭПК</c:v>
                </c:pt>
                <c:pt idx="15">
                  <c:v>СПК</c:v>
                </c:pt>
                <c:pt idx="16">
                  <c:v>ТТИТ</c:v>
                </c:pt>
                <c:pt idx="17">
                  <c:v>ТГПК</c:v>
                </c:pt>
                <c:pt idx="18">
                  <c:v>ТТВТС</c:v>
                </c:pt>
                <c:pt idx="19">
                  <c:v>ТомИнтТех</c:v>
                </c:pt>
                <c:pt idx="20">
                  <c:v>ТПТ</c:v>
                </c:pt>
                <c:pt idx="21">
                  <c:v>БУЦПК</c:v>
                </c:pt>
                <c:pt idx="22">
                  <c:v>КТАБ</c:v>
                </c:pt>
                <c:pt idx="23">
                  <c:v>ПУЦПК</c:v>
                </c:pt>
                <c:pt idx="24">
                  <c:v>ПКТ</c:v>
                </c:pt>
                <c:pt idx="25">
                  <c:v>ТМТТ</c:v>
                </c:pt>
              </c:strCache>
            </c:strRef>
          </c:cat>
          <c:val>
            <c:numRef>
              <c:f>'Доля внебюджета на ремонт'!$C$3:$C$28</c:f>
              <c:numCache>
                <c:formatCode>0.0</c:formatCode>
                <c:ptCount val="26"/>
                <c:pt idx="0">
                  <c:v>0.95890410958904115</c:v>
                </c:pt>
                <c:pt idx="1">
                  <c:v>1.4920368818105616</c:v>
                </c:pt>
                <c:pt idx="2">
                  <c:v>3.2091031132135779</c:v>
                </c:pt>
                <c:pt idx="3">
                  <c:v>3.2865934902607705</c:v>
                </c:pt>
                <c:pt idx="4">
                  <c:v>3.8990825688073398</c:v>
                </c:pt>
                <c:pt idx="5">
                  <c:v>4.0943903953632788</c:v>
                </c:pt>
                <c:pt idx="6">
                  <c:v>4.120955102793399</c:v>
                </c:pt>
                <c:pt idx="7">
                  <c:v>4.6360989810771471</c:v>
                </c:pt>
                <c:pt idx="8">
                  <c:v>6.502732240437159</c:v>
                </c:pt>
                <c:pt idx="9">
                  <c:v>7.0725108225108215</c:v>
                </c:pt>
                <c:pt idx="10">
                  <c:v>8.4029796511627914</c:v>
                </c:pt>
                <c:pt idx="11">
                  <c:v>9.0281771132834958</c:v>
                </c:pt>
                <c:pt idx="12">
                  <c:v>10.714407774068968</c:v>
                </c:pt>
                <c:pt idx="13">
                  <c:v>11.540017803674031</c:v>
                </c:pt>
                <c:pt idx="14">
                  <c:v>11.843406050220787</c:v>
                </c:pt>
                <c:pt idx="15">
                  <c:v>15.938189845474612</c:v>
                </c:pt>
                <c:pt idx="16">
                  <c:v>17.452072905845689</c:v>
                </c:pt>
                <c:pt idx="17">
                  <c:v>18.224422094676427</c:v>
                </c:pt>
                <c:pt idx="18">
                  <c:v>19.088050314465409</c:v>
                </c:pt>
                <c:pt idx="19">
                  <c:v>27.529626253418414</c:v>
                </c:pt>
                <c:pt idx="20">
                  <c:v>28.883000407664085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85103464"/>
        <c:axId val="285105424"/>
      </c:barChart>
      <c:catAx>
        <c:axId val="2851034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85105424"/>
        <c:crosses val="autoZero"/>
        <c:auto val="1"/>
        <c:lblAlgn val="ctr"/>
        <c:lblOffset val="100"/>
        <c:noMultiLvlLbl val="0"/>
      </c:catAx>
      <c:valAx>
        <c:axId val="2851054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85103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'Расходы общежитий'!$B$3:$B$28</c:f>
              <c:strCache>
                <c:ptCount val="26"/>
                <c:pt idx="0">
                  <c:v>КСПК</c:v>
                </c:pt>
                <c:pt idx="1">
                  <c:v>КТАБ</c:v>
                </c:pt>
                <c:pt idx="2">
                  <c:v>МУЦПК</c:v>
                </c:pt>
                <c:pt idx="3">
                  <c:v>ПУЦПК</c:v>
                </c:pt>
                <c:pt idx="4">
                  <c:v>ПКТ</c:v>
                </c:pt>
                <c:pt idx="5">
                  <c:v>СПК</c:v>
                </c:pt>
                <c:pt idx="6">
                  <c:v>СУЦПК</c:v>
                </c:pt>
                <c:pt idx="7">
                  <c:v>ТТСТ</c:v>
                </c:pt>
                <c:pt idx="8">
                  <c:v>БУЦПК</c:v>
                </c:pt>
                <c:pt idx="9">
                  <c:v>ТБМК</c:v>
                </c:pt>
                <c:pt idx="10">
                  <c:v>ТЭПК</c:v>
                </c:pt>
                <c:pt idx="11">
                  <c:v>КАПТ</c:v>
                </c:pt>
                <c:pt idx="12">
                  <c:v>КТПРТ</c:v>
                </c:pt>
                <c:pt idx="13">
                  <c:v>ТТВТС</c:v>
                </c:pt>
                <c:pt idx="14">
                  <c:v>ТАДТ</c:v>
                </c:pt>
                <c:pt idx="15">
                  <c:v>ТАК</c:v>
                </c:pt>
                <c:pt idx="16">
                  <c:v>ТГПК</c:v>
                </c:pt>
                <c:pt idx="17">
                  <c:v>АТпромИС</c:v>
                </c:pt>
                <c:pt idx="18">
                  <c:v>ТомИнтТех</c:v>
                </c:pt>
                <c:pt idx="19">
                  <c:v>ТКСТ</c:v>
                </c:pt>
                <c:pt idx="20">
                  <c:v>ТМТТ</c:v>
                </c:pt>
                <c:pt idx="21">
                  <c:v>КИПТСУ</c:v>
                </c:pt>
                <c:pt idx="22">
                  <c:v>ТПГК</c:v>
                </c:pt>
                <c:pt idx="23">
                  <c:v>ТПТ</c:v>
                </c:pt>
                <c:pt idx="24">
                  <c:v>ТТИТ</c:v>
                </c:pt>
                <c:pt idx="25">
                  <c:v>Всего</c:v>
                </c:pt>
              </c:strCache>
            </c:strRef>
          </c:cat>
          <c:val>
            <c:numRef>
              <c:f>'Расходы общежитий'!$C$3:$C$28</c:f>
              <c:numCache>
                <c:formatCode>General</c:formatCode>
                <c:ptCount val="2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10</c:v>
                </c:pt>
                <c:pt idx="9">
                  <c:v>19</c:v>
                </c:pt>
                <c:pt idx="10">
                  <c:v>28</c:v>
                </c:pt>
                <c:pt idx="11">
                  <c:v>30</c:v>
                </c:pt>
                <c:pt idx="12">
                  <c:v>31</c:v>
                </c:pt>
                <c:pt idx="13">
                  <c:v>42</c:v>
                </c:pt>
                <c:pt idx="14">
                  <c:v>76</c:v>
                </c:pt>
                <c:pt idx="15">
                  <c:v>121</c:v>
                </c:pt>
                <c:pt idx="16">
                  <c:v>167</c:v>
                </c:pt>
                <c:pt idx="17">
                  <c:v>179</c:v>
                </c:pt>
                <c:pt idx="18">
                  <c:v>257</c:v>
                </c:pt>
                <c:pt idx="19">
                  <c:v>336</c:v>
                </c:pt>
                <c:pt idx="20">
                  <c:v>374</c:v>
                </c:pt>
                <c:pt idx="21">
                  <c:v>576</c:v>
                </c:pt>
                <c:pt idx="22">
                  <c:v>723</c:v>
                </c:pt>
                <c:pt idx="23">
                  <c:v>1037</c:v>
                </c:pt>
                <c:pt idx="24">
                  <c:v>1163</c:v>
                </c:pt>
                <c:pt idx="25">
                  <c:v>5169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85102680"/>
        <c:axId val="285100328"/>
      </c:barChart>
      <c:catAx>
        <c:axId val="2851026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85100328"/>
        <c:crosses val="autoZero"/>
        <c:auto val="1"/>
        <c:lblAlgn val="ctr"/>
        <c:lblOffset val="100"/>
        <c:noMultiLvlLbl val="0"/>
      </c:catAx>
      <c:valAx>
        <c:axId val="285100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85102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'график АТ'!#ССЫЛКА!</c:f>
              <c:strCache>
                <c:ptCount val="1"/>
                <c:pt idx="0">
                  <c:v>#REF!</c:v>
                </c:pt>
              </c:strCache>
            </c:strRef>
          </c:tx>
          <c:invertIfNegative val="0"/>
          <c:cat>
            <c:strRef>
              <c:f>'график АТ'!$A$2:$A$32</c:f>
              <c:strCache>
                <c:ptCount val="31"/>
                <c:pt idx="0">
                  <c:v>ТАДТ</c:v>
                </c:pt>
                <c:pt idx="1">
                  <c:v>ТАК</c:v>
                </c:pt>
                <c:pt idx="2">
                  <c:v>ТТИТ</c:v>
                </c:pt>
                <c:pt idx="3">
                  <c:v>ПУЦПК</c:v>
                </c:pt>
                <c:pt idx="4">
                  <c:v>ТЭПК</c:v>
                </c:pt>
                <c:pt idx="5">
                  <c:v>КИПТСУ</c:v>
                </c:pt>
                <c:pt idx="6">
                  <c:v>КТПРТ</c:v>
                </c:pt>
                <c:pt idx="7">
                  <c:v>ТТСТ</c:v>
                </c:pt>
                <c:pt idx="8">
                  <c:v>БУЦПК</c:v>
                </c:pt>
                <c:pt idx="9">
                  <c:v>КАПТ</c:v>
                </c:pt>
                <c:pt idx="10">
                  <c:v>КСПК</c:v>
                </c:pt>
                <c:pt idx="11">
                  <c:v>ПКТ</c:v>
                </c:pt>
                <c:pt idx="12">
                  <c:v>ТГПК</c:v>
                </c:pt>
                <c:pt idx="13">
                  <c:v>ТКСТ</c:v>
                </c:pt>
                <c:pt idx="14">
                  <c:v>ТПГК</c:v>
                </c:pt>
                <c:pt idx="15">
                  <c:v>КТАБ</c:v>
                </c:pt>
                <c:pt idx="16">
                  <c:v>ТТВТС</c:v>
                </c:pt>
                <c:pt idx="17">
                  <c:v>ТБМК</c:v>
                </c:pt>
                <c:pt idx="18">
                  <c:v>ТомИнтТех</c:v>
                </c:pt>
                <c:pt idx="19">
                  <c:v>ТМТТ</c:v>
                </c:pt>
                <c:pt idx="20">
                  <c:v>АТпромИС</c:v>
                </c:pt>
                <c:pt idx="21">
                  <c:v>МУЦПК</c:v>
                </c:pt>
                <c:pt idx="22">
                  <c:v>СПК</c:v>
                </c:pt>
                <c:pt idx="23">
                  <c:v>ТПТ</c:v>
                </c:pt>
                <c:pt idx="26">
                  <c:v>ТПТ (Парабель)</c:v>
                </c:pt>
                <c:pt idx="27">
                  <c:v>АТпромИС (Белый Яр)</c:v>
                </c:pt>
                <c:pt idx="28">
                  <c:v>ТАК (Подгорное)</c:v>
                </c:pt>
                <c:pt idx="29">
                  <c:v>ТБМК (Колпашево)</c:v>
                </c:pt>
                <c:pt idx="30">
                  <c:v>ТЭПК (Зырянское)</c:v>
                </c:pt>
              </c:strCache>
            </c:strRef>
          </c:cat>
          <c:val>
            <c:numRef>
              <c:f>'график АТ'!$B$2:$B$32</c:f>
              <c:numCache>
                <c:formatCode>0.0</c:formatCode>
                <c:ptCount val="3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2.2999999999999998</c:v>
                </c:pt>
                <c:pt idx="4">
                  <c:v>2.7</c:v>
                </c:pt>
                <c:pt idx="5">
                  <c:v>2.9</c:v>
                </c:pt>
                <c:pt idx="6">
                  <c:v>2.9</c:v>
                </c:pt>
                <c:pt idx="7">
                  <c:v>2.9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3</c:v>
                </c:pt>
                <c:pt idx="12">
                  <c:v>3</c:v>
                </c:pt>
                <c:pt idx="13">
                  <c:v>3</c:v>
                </c:pt>
                <c:pt idx="14">
                  <c:v>3</c:v>
                </c:pt>
                <c:pt idx="15">
                  <c:v>3.2</c:v>
                </c:pt>
                <c:pt idx="16">
                  <c:v>3.4</c:v>
                </c:pt>
                <c:pt idx="17">
                  <c:v>3.5</c:v>
                </c:pt>
                <c:pt idx="18">
                  <c:v>3.7</c:v>
                </c:pt>
                <c:pt idx="19">
                  <c:v>3.9</c:v>
                </c:pt>
                <c:pt idx="20">
                  <c:v>4</c:v>
                </c:pt>
                <c:pt idx="21">
                  <c:v>4</c:v>
                </c:pt>
                <c:pt idx="22">
                  <c:v>4</c:v>
                </c:pt>
                <c:pt idx="23">
                  <c:v>4</c:v>
                </c:pt>
                <c:pt idx="26">
                  <c:v>1</c:v>
                </c:pt>
                <c:pt idx="27">
                  <c:v>2.4</c:v>
                </c:pt>
                <c:pt idx="28">
                  <c:v>2.8</c:v>
                </c:pt>
                <c:pt idx="29">
                  <c:v>3</c:v>
                </c:pt>
                <c:pt idx="30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84324680"/>
        <c:axId val="284325856"/>
        <c:axId val="0"/>
      </c:bar3DChart>
      <c:catAx>
        <c:axId val="2843246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84325856"/>
        <c:crosses val="autoZero"/>
        <c:auto val="1"/>
        <c:lblAlgn val="ctr"/>
        <c:lblOffset val="100"/>
        <c:noMultiLvlLbl val="0"/>
      </c:catAx>
      <c:valAx>
        <c:axId val="284325856"/>
        <c:scaling>
          <c:orientation val="minMax"/>
          <c:max val="5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284324680"/>
        <c:crosses val="autoZero"/>
        <c:crossBetween val="between"/>
        <c:majorUnit val="0.5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9313835770528683E-2"/>
          <c:y val="5.6600496607401317E-2"/>
          <c:w val="0.93395621701133513"/>
          <c:h val="0.73528382308029361"/>
        </c:manualLayout>
      </c:layout>
      <c:bar3DChart>
        <c:barDir val="col"/>
        <c:grouping val="clustered"/>
        <c:varyColors val="0"/>
        <c:ser>
          <c:idx val="0"/>
          <c:order val="0"/>
          <c:invertIfNegative val="0"/>
          <c:cat>
            <c:strRef>
              <c:f>'график ВР'!$B$3:$B$33</c:f>
              <c:strCache>
                <c:ptCount val="31"/>
                <c:pt idx="0">
                  <c:v>КТПРТ</c:v>
                </c:pt>
                <c:pt idx="1">
                  <c:v>БУЦПК</c:v>
                </c:pt>
                <c:pt idx="2">
                  <c:v>ТГПК</c:v>
                </c:pt>
                <c:pt idx="3">
                  <c:v>КТАБ</c:v>
                </c:pt>
                <c:pt idx="4">
                  <c:v>МУЦПК</c:v>
                </c:pt>
                <c:pt idx="5">
                  <c:v>ТАДТ</c:v>
                </c:pt>
                <c:pt idx="6">
                  <c:v>ТТВТС</c:v>
                </c:pt>
                <c:pt idx="7">
                  <c:v>КИПТСУ</c:v>
                </c:pt>
                <c:pt idx="8">
                  <c:v>ПУЦПК</c:v>
                </c:pt>
                <c:pt idx="9">
                  <c:v>ТТИТ</c:v>
                </c:pt>
                <c:pt idx="10">
                  <c:v>АТпромИС</c:v>
                </c:pt>
                <c:pt idx="11">
                  <c:v>КАПТ</c:v>
                </c:pt>
                <c:pt idx="12">
                  <c:v>КСПК</c:v>
                </c:pt>
                <c:pt idx="13">
                  <c:v>ПКТ</c:v>
                </c:pt>
                <c:pt idx="14">
                  <c:v>СПК</c:v>
                </c:pt>
                <c:pt idx="15">
                  <c:v>ТАК</c:v>
                </c:pt>
                <c:pt idx="16">
                  <c:v>ТБМК</c:v>
                </c:pt>
                <c:pt idx="17">
                  <c:v>ТКСТ</c:v>
                </c:pt>
                <c:pt idx="18">
                  <c:v>ТМТТ</c:v>
                </c:pt>
                <c:pt idx="19">
                  <c:v>ТомИнтТех</c:v>
                </c:pt>
                <c:pt idx="20">
                  <c:v>ТПГК</c:v>
                </c:pt>
                <c:pt idx="21">
                  <c:v>ТПТ</c:v>
                </c:pt>
                <c:pt idx="22">
                  <c:v>ТТСТ</c:v>
                </c:pt>
                <c:pt idx="23">
                  <c:v>ТЭПК</c:v>
                </c:pt>
                <c:pt idx="26">
                  <c:v>ТБМК (Колпашево)</c:v>
                </c:pt>
                <c:pt idx="27">
                  <c:v>ТЭПК (Зырянское)</c:v>
                </c:pt>
                <c:pt idx="28">
                  <c:v>ТПТ (Парабель)</c:v>
                </c:pt>
                <c:pt idx="29">
                  <c:v>АТпромИС (Белый Яр)</c:v>
                </c:pt>
                <c:pt idx="30">
                  <c:v>ТАК (Подгорное)</c:v>
                </c:pt>
              </c:strCache>
            </c:strRef>
          </c:cat>
          <c:val>
            <c:numRef>
              <c:f>'график ВР'!$C$3:$C$33</c:f>
              <c:numCache>
                <c:formatCode>0.0</c:formatCode>
                <c:ptCount val="31"/>
                <c:pt idx="0">
                  <c:v>2.5</c:v>
                </c:pt>
                <c:pt idx="1">
                  <c:v>3</c:v>
                </c:pt>
                <c:pt idx="2">
                  <c:v>3</c:v>
                </c:pt>
                <c:pt idx="3">
                  <c:v>3.3</c:v>
                </c:pt>
                <c:pt idx="4">
                  <c:v>3.5</c:v>
                </c:pt>
                <c:pt idx="5">
                  <c:v>3.5</c:v>
                </c:pt>
                <c:pt idx="6">
                  <c:v>3.5</c:v>
                </c:pt>
                <c:pt idx="7">
                  <c:v>3.8</c:v>
                </c:pt>
                <c:pt idx="8">
                  <c:v>3.8</c:v>
                </c:pt>
                <c:pt idx="9">
                  <c:v>3.8</c:v>
                </c:pt>
                <c:pt idx="10">
                  <c:v>4</c:v>
                </c:pt>
                <c:pt idx="11">
                  <c:v>4</c:v>
                </c:pt>
                <c:pt idx="12">
                  <c:v>4</c:v>
                </c:pt>
                <c:pt idx="13">
                  <c:v>4</c:v>
                </c:pt>
                <c:pt idx="14">
                  <c:v>4</c:v>
                </c:pt>
                <c:pt idx="15">
                  <c:v>4</c:v>
                </c:pt>
                <c:pt idx="16">
                  <c:v>4</c:v>
                </c:pt>
                <c:pt idx="17">
                  <c:v>4</c:v>
                </c:pt>
                <c:pt idx="18">
                  <c:v>4</c:v>
                </c:pt>
                <c:pt idx="19">
                  <c:v>4</c:v>
                </c:pt>
                <c:pt idx="20">
                  <c:v>4</c:v>
                </c:pt>
                <c:pt idx="21">
                  <c:v>4</c:v>
                </c:pt>
                <c:pt idx="22">
                  <c:v>4</c:v>
                </c:pt>
                <c:pt idx="23">
                  <c:v>4</c:v>
                </c:pt>
                <c:pt idx="26">
                  <c:v>0</c:v>
                </c:pt>
                <c:pt idx="27">
                  <c:v>2.6</c:v>
                </c:pt>
                <c:pt idx="28">
                  <c:v>4</c:v>
                </c:pt>
                <c:pt idx="29">
                  <c:v>4</c:v>
                </c:pt>
                <c:pt idx="30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84326248"/>
        <c:axId val="284327032"/>
        <c:axId val="0"/>
      </c:bar3DChart>
      <c:catAx>
        <c:axId val="2843262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84327032"/>
        <c:crosses val="autoZero"/>
        <c:auto val="1"/>
        <c:lblAlgn val="ctr"/>
        <c:lblOffset val="100"/>
        <c:noMultiLvlLbl val="0"/>
      </c:catAx>
      <c:valAx>
        <c:axId val="284327032"/>
        <c:scaling>
          <c:orientation val="minMax"/>
          <c:max val="5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2843262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effectLst>
              <a:innerShdw blurRad="114300">
                <a:prstClr val="black"/>
              </a:innerShdw>
            </a:effectLst>
          </c:spPr>
          <c:invertIfNegative val="0"/>
          <c:cat>
            <c:strRef>
              <c:f>'график ИТ'!$A$2:$A$32</c:f>
              <c:strCache>
                <c:ptCount val="31"/>
                <c:pt idx="0">
                  <c:v>ПУЦПК</c:v>
                </c:pt>
                <c:pt idx="1">
                  <c:v>ТомИнтТех</c:v>
                </c:pt>
                <c:pt idx="2">
                  <c:v>ТТИТ</c:v>
                </c:pt>
                <c:pt idx="3">
                  <c:v>ТМТТ</c:v>
                </c:pt>
                <c:pt idx="4">
                  <c:v>ТТВТС</c:v>
                </c:pt>
                <c:pt idx="5">
                  <c:v>ТКСТ</c:v>
                </c:pt>
                <c:pt idx="6">
                  <c:v>ТЭПК</c:v>
                </c:pt>
                <c:pt idx="7">
                  <c:v>СПК</c:v>
                </c:pt>
                <c:pt idx="8">
                  <c:v>ТАДТ</c:v>
                </c:pt>
                <c:pt idx="9">
                  <c:v>ТПГК</c:v>
                </c:pt>
                <c:pt idx="10">
                  <c:v>БУЦПК</c:v>
                </c:pt>
                <c:pt idx="11">
                  <c:v>КТАБ</c:v>
                </c:pt>
                <c:pt idx="12">
                  <c:v>КСПК</c:v>
                </c:pt>
                <c:pt idx="13">
                  <c:v>МУЦПК</c:v>
                </c:pt>
                <c:pt idx="14">
                  <c:v>КАПТ</c:v>
                </c:pt>
                <c:pt idx="15">
                  <c:v>КИПТСУ</c:v>
                </c:pt>
                <c:pt idx="16">
                  <c:v>КТПРТ</c:v>
                </c:pt>
                <c:pt idx="17">
                  <c:v>ТБМК</c:v>
                </c:pt>
                <c:pt idx="18">
                  <c:v>ПКТ</c:v>
                </c:pt>
                <c:pt idx="19">
                  <c:v>АТпромИС</c:v>
                </c:pt>
                <c:pt idx="20">
                  <c:v>ТАК</c:v>
                </c:pt>
                <c:pt idx="21">
                  <c:v>ТГПК</c:v>
                </c:pt>
                <c:pt idx="22">
                  <c:v>ТПТ</c:v>
                </c:pt>
                <c:pt idx="23">
                  <c:v>ТТСТ</c:v>
                </c:pt>
                <c:pt idx="26">
                  <c:v>ТПТ (Парабель)</c:v>
                </c:pt>
                <c:pt idx="27">
                  <c:v>ТБМК (Колпашево)</c:v>
                </c:pt>
                <c:pt idx="28">
                  <c:v>АТпромИС (Белый Яр)</c:v>
                </c:pt>
                <c:pt idx="29">
                  <c:v>ТЭПК (Зырянское)</c:v>
                </c:pt>
                <c:pt idx="30">
                  <c:v>ТАК (Подгорное)</c:v>
                </c:pt>
              </c:strCache>
            </c:strRef>
          </c:cat>
          <c:val>
            <c:numRef>
              <c:f>'график ИТ'!$B$2:$B$32</c:f>
              <c:numCache>
                <c:formatCode>0.0</c:formatCode>
                <c:ptCount val="3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1</c:v>
                </c:pt>
                <c:pt idx="5">
                  <c:v>2.5</c:v>
                </c:pt>
                <c:pt idx="6">
                  <c:v>2.5</c:v>
                </c:pt>
                <c:pt idx="7">
                  <c:v>2.9</c:v>
                </c:pt>
                <c:pt idx="8">
                  <c:v>3</c:v>
                </c:pt>
                <c:pt idx="9">
                  <c:v>3</c:v>
                </c:pt>
                <c:pt idx="10">
                  <c:v>3.1</c:v>
                </c:pt>
                <c:pt idx="11">
                  <c:v>3.1</c:v>
                </c:pt>
                <c:pt idx="12">
                  <c:v>3.5</c:v>
                </c:pt>
                <c:pt idx="13">
                  <c:v>3.7</c:v>
                </c:pt>
                <c:pt idx="14">
                  <c:v>3.8</c:v>
                </c:pt>
                <c:pt idx="15">
                  <c:v>3.8</c:v>
                </c:pt>
                <c:pt idx="16">
                  <c:v>3.8</c:v>
                </c:pt>
                <c:pt idx="17">
                  <c:v>3.8</c:v>
                </c:pt>
                <c:pt idx="18">
                  <c:v>3.9</c:v>
                </c:pt>
                <c:pt idx="19">
                  <c:v>4</c:v>
                </c:pt>
                <c:pt idx="20">
                  <c:v>4</c:v>
                </c:pt>
                <c:pt idx="21">
                  <c:v>4</c:v>
                </c:pt>
                <c:pt idx="22">
                  <c:v>4</c:v>
                </c:pt>
                <c:pt idx="23">
                  <c:v>4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3</c:v>
                </c:pt>
                <c:pt idx="30">
                  <c:v>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84327424"/>
        <c:axId val="285632368"/>
        <c:axId val="0"/>
      </c:bar3DChart>
      <c:catAx>
        <c:axId val="2843274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85632368"/>
        <c:crosses val="autoZero"/>
        <c:auto val="1"/>
        <c:lblAlgn val="ctr"/>
        <c:lblOffset val="100"/>
        <c:noMultiLvlLbl val="0"/>
      </c:catAx>
      <c:valAx>
        <c:axId val="285632368"/>
        <c:scaling>
          <c:orientation val="minMax"/>
          <c:max val="5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2843274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3672583229554513E-2"/>
          <c:y val="2.2100123193778024E-2"/>
          <c:w val="0.96154830596275565"/>
          <c:h val="0.81705500037206169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cat>
            <c:strRef>
              <c:f>общежития1!$A$2:$A$31</c:f>
              <c:strCache>
                <c:ptCount val="30"/>
                <c:pt idx="0">
                  <c:v>СПК</c:v>
                </c:pt>
                <c:pt idx="1">
                  <c:v>ТКСТ</c:v>
                </c:pt>
                <c:pt idx="2">
                  <c:v>ТЭПК</c:v>
                </c:pt>
                <c:pt idx="3">
                  <c:v>ТАДТ</c:v>
                </c:pt>
                <c:pt idx="4">
                  <c:v>БУЦПК</c:v>
                </c:pt>
                <c:pt idx="5">
                  <c:v>ТГПК</c:v>
                </c:pt>
                <c:pt idx="6">
                  <c:v>КТАБ</c:v>
                </c:pt>
                <c:pt idx="7">
                  <c:v>ПУЦПК</c:v>
                </c:pt>
                <c:pt idx="8">
                  <c:v>ТМТТ</c:v>
                </c:pt>
                <c:pt idx="9">
                  <c:v>КАПТ</c:v>
                </c:pt>
                <c:pt idx="10">
                  <c:v>МУЦПК</c:v>
                </c:pt>
                <c:pt idx="11">
                  <c:v>ТБМК</c:v>
                </c:pt>
                <c:pt idx="12">
                  <c:v>КТПРТ</c:v>
                </c:pt>
                <c:pt idx="13">
                  <c:v>ТомИнтТех</c:v>
                </c:pt>
                <c:pt idx="14">
                  <c:v>ТТВТС</c:v>
                </c:pt>
                <c:pt idx="15">
                  <c:v>ТТСТ</c:v>
                </c:pt>
                <c:pt idx="16">
                  <c:v>КИПТСУ</c:v>
                </c:pt>
                <c:pt idx="17">
                  <c:v>ПКТ</c:v>
                </c:pt>
                <c:pt idx="18">
                  <c:v>ТАК</c:v>
                </c:pt>
                <c:pt idx="19">
                  <c:v>ТТИТ</c:v>
                </c:pt>
                <c:pt idx="20">
                  <c:v>КСПК</c:v>
                </c:pt>
                <c:pt idx="21">
                  <c:v>АТпромИС</c:v>
                </c:pt>
                <c:pt idx="22">
                  <c:v>ТПТ</c:v>
                </c:pt>
                <c:pt idx="23">
                  <c:v>ТПГК</c:v>
                </c:pt>
                <c:pt idx="25">
                  <c:v>ТПТ (Парабель)</c:v>
                </c:pt>
                <c:pt idx="26">
                  <c:v>ТАК (Подгорное)</c:v>
                </c:pt>
                <c:pt idx="27">
                  <c:v>ТЭПК (Зырянское)</c:v>
                </c:pt>
                <c:pt idx="28">
                  <c:v>ТБМК (Колпашево)</c:v>
                </c:pt>
                <c:pt idx="29">
                  <c:v>АТпромИС (Белый Яр)</c:v>
                </c:pt>
              </c:strCache>
            </c:strRef>
          </c:cat>
          <c:val>
            <c:numRef>
              <c:f>общежития1!$B$2:$B$31</c:f>
              <c:numCache>
                <c:formatCode>0.0</c:formatCode>
                <c:ptCount val="3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1.9</c:v>
                </c:pt>
                <c:pt idx="5">
                  <c:v>1.9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3.1</c:v>
                </c:pt>
                <c:pt idx="10">
                  <c:v>3.3</c:v>
                </c:pt>
                <c:pt idx="11">
                  <c:v>3.4</c:v>
                </c:pt>
                <c:pt idx="12">
                  <c:v>3.5</c:v>
                </c:pt>
                <c:pt idx="13">
                  <c:v>3.5</c:v>
                </c:pt>
                <c:pt idx="14">
                  <c:v>3.7</c:v>
                </c:pt>
                <c:pt idx="15">
                  <c:v>3.7</c:v>
                </c:pt>
                <c:pt idx="16">
                  <c:v>4</c:v>
                </c:pt>
                <c:pt idx="17">
                  <c:v>4</c:v>
                </c:pt>
                <c:pt idx="18">
                  <c:v>4</c:v>
                </c:pt>
                <c:pt idx="19">
                  <c:v>4</c:v>
                </c:pt>
                <c:pt idx="20">
                  <c:v>4.2</c:v>
                </c:pt>
                <c:pt idx="21">
                  <c:v>4.3</c:v>
                </c:pt>
                <c:pt idx="22">
                  <c:v>4.4000000000000004</c:v>
                </c:pt>
                <c:pt idx="23">
                  <c:v>4.5</c:v>
                </c:pt>
                <c:pt idx="24">
                  <c:v>0</c:v>
                </c:pt>
                <c:pt idx="25">
                  <c:v>0.5</c:v>
                </c:pt>
                <c:pt idx="26">
                  <c:v>1.7</c:v>
                </c:pt>
                <c:pt idx="27">
                  <c:v>1.9</c:v>
                </c:pt>
                <c:pt idx="28">
                  <c:v>2.7</c:v>
                </c:pt>
                <c:pt idx="29">
                  <c:v>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85637072"/>
        <c:axId val="285636680"/>
        <c:axId val="0"/>
      </c:bar3DChart>
      <c:catAx>
        <c:axId val="2856370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85636680"/>
        <c:crosses val="autoZero"/>
        <c:auto val="1"/>
        <c:lblAlgn val="ctr"/>
        <c:lblOffset val="100"/>
        <c:noMultiLvlLbl val="0"/>
      </c:catAx>
      <c:valAx>
        <c:axId val="285636680"/>
        <c:scaling>
          <c:orientation val="minMax"/>
          <c:max val="5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285637072"/>
        <c:crosses val="autoZero"/>
        <c:crossBetween val="between"/>
        <c:majorUnit val="1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cat>
            <c:strRef>
              <c:f>питание!$A$3:$A$33</c:f>
              <c:strCache>
                <c:ptCount val="31"/>
                <c:pt idx="0">
                  <c:v>ТомИнтТех</c:v>
                </c:pt>
                <c:pt idx="1">
                  <c:v>ТЭПК</c:v>
                </c:pt>
                <c:pt idx="2">
                  <c:v>ТБМК</c:v>
                </c:pt>
                <c:pt idx="3">
                  <c:v>ПУЦПК</c:v>
                </c:pt>
                <c:pt idx="4">
                  <c:v>ТТВТС</c:v>
                </c:pt>
                <c:pt idx="5">
                  <c:v>КАПТ</c:v>
                </c:pt>
                <c:pt idx="6">
                  <c:v>ТМТТ</c:v>
                </c:pt>
                <c:pt idx="7">
                  <c:v>КТАБ</c:v>
                </c:pt>
                <c:pt idx="8">
                  <c:v>ТТСТ</c:v>
                </c:pt>
                <c:pt idx="9">
                  <c:v>БУЦПК</c:v>
                </c:pt>
                <c:pt idx="10">
                  <c:v>ПКТ</c:v>
                </c:pt>
                <c:pt idx="11">
                  <c:v>СПК</c:v>
                </c:pt>
                <c:pt idx="12">
                  <c:v>ТКСТ</c:v>
                </c:pt>
                <c:pt idx="13">
                  <c:v>ТПТ</c:v>
                </c:pt>
                <c:pt idx="14">
                  <c:v>КТПРТ</c:v>
                </c:pt>
                <c:pt idx="15">
                  <c:v>ТГПК</c:v>
                </c:pt>
                <c:pt idx="16">
                  <c:v>КИПТСУ</c:v>
                </c:pt>
                <c:pt idx="17">
                  <c:v>МУЦПК</c:v>
                </c:pt>
                <c:pt idx="18">
                  <c:v>ТАДТ</c:v>
                </c:pt>
                <c:pt idx="19">
                  <c:v>ТПГК</c:v>
                </c:pt>
                <c:pt idx="20">
                  <c:v>ТТИТ</c:v>
                </c:pt>
                <c:pt idx="21">
                  <c:v>АТпромИС</c:v>
                </c:pt>
                <c:pt idx="22">
                  <c:v>ТАК</c:v>
                </c:pt>
                <c:pt idx="23">
                  <c:v>КСПК</c:v>
                </c:pt>
                <c:pt idx="26">
                  <c:v>ТПТ (Парабель)</c:v>
                </c:pt>
                <c:pt idx="27">
                  <c:v>ТБМК (Колпашево)</c:v>
                </c:pt>
                <c:pt idx="28">
                  <c:v>ТЭПК (Зырянское)</c:v>
                </c:pt>
                <c:pt idx="29">
                  <c:v>АТпромИС (Белый Яр)</c:v>
                </c:pt>
                <c:pt idx="30">
                  <c:v>ТАК (Подгорное)</c:v>
                </c:pt>
              </c:strCache>
            </c:strRef>
          </c:cat>
          <c:val>
            <c:numRef>
              <c:f>питание!$B$3:$B$33</c:f>
              <c:numCache>
                <c:formatCode>General</c:formatCode>
                <c:ptCount val="31"/>
                <c:pt idx="0">
                  <c:v>0</c:v>
                </c:pt>
                <c:pt idx="1">
                  <c:v>0</c:v>
                </c:pt>
                <c:pt idx="2">
                  <c:v>2.8</c:v>
                </c:pt>
                <c:pt idx="3">
                  <c:v>3</c:v>
                </c:pt>
                <c:pt idx="4">
                  <c:v>3</c:v>
                </c:pt>
                <c:pt idx="5">
                  <c:v>3.1</c:v>
                </c:pt>
                <c:pt idx="6">
                  <c:v>3.2</c:v>
                </c:pt>
                <c:pt idx="7">
                  <c:v>3.3</c:v>
                </c:pt>
                <c:pt idx="8">
                  <c:v>3.4</c:v>
                </c:pt>
                <c:pt idx="9">
                  <c:v>3.5</c:v>
                </c:pt>
                <c:pt idx="10">
                  <c:v>3.5</c:v>
                </c:pt>
                <c:pt idx="11">
                  <c:v>3.5</c:v>
                </c:pt>
                <c:pt idx="12">
                  <c:v>3.5</c:v>
                </c:pt>
                <c:pt idx="13">
                  <c:v>3.5</c:v>
                </c:pt>
                <c:pt idx="14">
                  <c:v>3.6</c:v>
                </c:pt>
                <c:pt idx="15">
                  <c:v>3.8</c:v>
                </c:pt>
                <c:pt idx="16">
                  <c:v>4</c:v>
                </c:pt>
                <c:pt idx="17">
                  <c:v>4</c:v>
                </c:pt>
                <c:pt idx="18">
                  <c:v>4</c:v>
                </c:pt>
                <c:pt idx="19">
                  <c:v>4</c:v>
                </c:pt>
                <c:pt idx="20">
                  <c:v>4</c:v>
                </c:pt>
                <c:pt idx="21">
                  <c:v>4.5</c:v>
                </c:pt>
                <c:pt idx="22">
                  <c:v>4.5</c:v>
                </c:pt>
                <c:pt idx="23">
                  <c:v>4.5999999999999996</c:v>
                </c:pt>
                <c:pt idx="26">
                  <c:v>0</c:v>
                </c:pt>
                <c:pt idx="27">
                  <c:v>0</c:v>
                </c:pt>
                <c:pt idx="28">
                  <c:v>1</c:v>
                </c:pt>
                <c:pt idx="29">
                  <c:v>1.9</c:v>
                </c:pt>
                <c:pt idx="30">
                  <c:v>2.1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85635896"/>
        <c:axId val="285636288"/>
        <c:axId val="0"/>
      </c:bar3DChart>
      <c:catAx>
        <c:axId val="2856358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85636288"/>
        <c:crosses val="autoZero"/>
        <c:auto val="1"/>
        <c:lblAlgn val="ctr"/>
        <c:lblOffset val="100"/>
        <c:noMultiLvlLbl val="0"/>
      </c:catAx>
      <c:valAx>
        <c:axId val="2856362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856358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cat>
            <c:strRef>
              <c:f>МП!$A$3:$A$33</c:f>
              <c:strCache>
                <c:ptCount val="31"/>
                <c:pt idx="0">
                  <c:v>ПУЦПК</c:v>
                </c:pt>
                <c:pt idx="1">
                  <c:v>ТКСТ</c:v>
                </c:pt>
                <c:pt idx="2">
                  <c:v>ТомИнтТех</c:v>
                </c:pt>
                <c:pt idx="3">
                  <c:v>ТЭПК</c:v>
                </c:pt>
                <c:pt idx="4">
                  <c:v>ТМТТ</c:v>
                </c:pt>
                <c:pt idx="5">
                  <c:v>АТпромИС</c:v>
                </c:pt>
                <c:pt idx="6">
                  <c:v>БУЦПК</c:v>
                </c:pt>
                <c:pt idx="7">
                  <c:v>КАПТ</c:v>
                </c:pt>
                <c:pt idx="8">
                  <c:v>КИПТСУ</c:v>
                </c:pt>
                <c:pt idx="9">
                  <c:v>КСПК</c:v>
                </c:pt>
                <c:pt idx="10">
                  <c:v>КТАБ</c:v>
                </c:pt>
                <c:pt idx="11">
                  <c:v>КТПРТ</c:v>
                </c:pt>
                <c:pt idx="12">
                  <c:v>МУЦПК</c:v>
                </c:pt>
                <c:pt idx="13">
                  <c:v>ПКТ</c:v>
                </c:pt>
                <c:pt idx="14">
                  <c:v>ТАДТ</c:v>
                </c:pt>
                <c:pt idx="15">
                  <c:v>ТАК</c:v>
                </c:pt>
                <c:pt idx="16">
                  <c:v>ТБМК</c:v>
                </c:pt>
                <c:pt idx="17">
                  <c:v>ТГПК</c:v>
                </c:pt>
                <c:pt idx="18">
                  <c:v>ТПТ</c:v>
                </c:pt>
                <c:pt idx="19">
                  <c:v>ТТВТС</c:v>
                </c:pt>
                <c:pt idx="20">
                  <c:v>ТТИТ</c:v>
                </c:pt>
                <c:pt idx="21">
                  <c:v>ТТСТ</c:v>
                </c:pt>
                <c:pt idx="22">
                  <c:v>СПК</c:v>
                </c:pt>
                <c:pt idx="23">
                  <c:v>ТПГК</c:v>
                </c:pt>
                <c:pt idx="26">
                  <c:v>ТБМК (Колпашево)</c:v>
                </c:pt>
                <c:pt idx="27">
                  <c:v>АТпромИС (Белый Яр)</c:v>
                </c:pt>
                <c:pt idx="28">
                  <c:v>ТАК (Подгорное)</c:v>
                </c:pt>
                <c:pt idx="29">
                  <c:v>ТПТ (Парабель)</c:v>
                </c:pt>
                <c:pt idx="30">
                  <c:v>ТЭПК (Зырянское)</c:v>
                </c:pt>
              </c:strCache>
            </c:strRef>
          </c:cat>
          <c:val>
            <c:numRef>
              <c:f>МП!$B$3:$B$33</c:f>
              <c:numCache>
                <c:formatCode>General</c:formatCode>
                <c:ptCount val="3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3</c:v>
                </c:pt>
                <c:pt idx="4">
                  <c:v>3.8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4</c:v>
                </c:pt>
                <c:pt idx="9">
                  <c:v>4</c:v>
                </c:pt>
                <c:pt idx="10">
                  <c:v>4</c:v>
                </c:pt>
                <c:pt idx="11">
                  <c:v>4</c:v>
                </c:pt>
                <c:pt idx="12">
                  <c:v>4</c:v>
                </c:pt>
                <c:pt idx="13">
                  <c:v>4</c:v>
                </c:pt>
                <c:pt idx="14">
                  <c:v>4</c:v>
                </c:pt>
                <c:pt idx="15">
                  <c:v>4</c:v>
                </c:pt>
                <c:pt idx="16">
                  <c:v>4</c:v>
                </c:pt>
                <c:pt idx="17">
                  <c:v>4</c:v>
                </c:pt>
                <c:pt idx="18">
                  <c:v>4</c:v>
                </c:pt>
                <c:pt idx="19">
                  <c:v>4</c:v>
                </c:pt>
                <c:pt idx="20">
                  <c:v>4</c:v>
                </c:pt>
                <c:pt idx="21">
                  <c:v>4</c:v>
                </c:pt>
                <c:pt idx="22">
                  <c:v>4.5</c:v>
                </c:pt>
                <c:pt idx="23">
                  <c:v>4.5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4</c:v>
                </c:pt>
                <c:pt idx="30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85635504"/>
        <c:axId val="285631976"/>
        <c:axId val="0"/>
      </c:bar3DChart>
      <c:catAx>
        <c:axId val="2856355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85631976"/>
        <c:crosses val="autoZero"/>
        <c:auto val="1"/>
        <c:lblAlgn val="ctr"/>
        <c:lblOffset val="100"/>
        <c:noMultiLvlLbl val="0"/>
      </c:catAx>
      <c:valAx>
        <c:axId val="285631976"/>
        <c:scaling>
          <c:orientation val="minMax"/>
          <c:max val="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856355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0482209626981335E-2"/>
          <c:y val="1.465547839561838E-2"/>
          <c:w val="0.90063752023909927"/>
          <c:h val="0.77053776131656371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7030A0"/>
            </a:solidFill>
            <a:effectLst>
              <a:innerShdw blurRad="114300">
                <a:prstClr val="black"/>
              </a:innerShdw>
            </a:effectLst>
          </c:spPr>
          <c:invertIfNegative val="0"/>
          <c:cat>
            <c:strRef>
              <c:f>'УЛФ график'!$B$3:$B$33</c:f>
              <c:strCache>
                <c:ptCount val="31"/>
                <c:pt idx="0">
                  <c:v>ТКСТ</c:v>
                </c:pt>
                <c:pt idx="1">
                  <c:v>ТомИнтТех</c:v>
                </c:pt>
                <c:pt idx="2">
                  <c:v>ТЭПК</c:v>
                </c:pt>
                <c:pt idx="3">
                  <c:v>БУЦПК</c:v>
                </c:pt>
                <c:pt idx="4">
                  <c:v>КТАБ</c:v>
                </c:pt>
                <c:pt idx="5">
                  <c:v>КАПТ</c:v>
                </c:pt>
                <c:pt idx="6">
                  <c:v>ПУЦПК</c:v>
                </c:pt>
                <c:pt idx="7">
                  <c:v>СПК</c:v>
                </c:pt>
                <c:pt idx="8">
                  <c:v>КИПТСУ</c:v>
                </c:pt>
                <c:pt idx="9">
                  <c:v>КТПРТ</c:v>
                </c:pt>
                <c:pt idx="10">
                  <c:v>ТТВТС</c:v>
                </c:pt>
                <c:pt idx="11">
                  <c:v>МУЦПК</c:v>
                </c:pt>
                <c:pt idx="12">
                  <c:v>ТАДТ</c:v>
                </c:pt>
                <c:pt idx="13">
                  <c:v>ТГПК</c:v>
                </c:pt>
                <c:pt idx="14">
                  <c:v>ТПТ</c:v>
                </c:pt>
                <c:pt idx="15">
                  <c:v>ТТСТ</c:v>
                </c:pt>
                <c:pt idx="16">
                  <c:v>КСПК</c:v>
                </c:pt>
                <c:pt idx="17">
                  <c:v>ТТИТ</c:v>
                </c:pt>
                <c:pt idx="18">
                  <c:v>ПКТ</c:v>
                </c:pt>
                <c:pt idx="19">
                  <c:v>ТАК</c:v>
                </c:pt>
                <c:pt idx="20">
                  <c:v>ТБМК</c:v>
                </c:pt>
                <c:pt idx="21">
                  <c:v>ТМТТ</c:v>
                </c:pt>
                <c:pt idx="22">
                  <c:v>ТПГК</c:v>
                </c:pt>
                <c:pt idx="23">
                  <c:v>АТпромИС</c:v>
                </c:pt>
                <c:pt idx="26">
                  <c:v>ТБМК (Колпашево)</c:v>
                </c:pt>
                <c:pt idx="27">
                  <c:v>АТпромИС (Белый Яр)</c:v>
                </c:pt>
                <c:pt idx="28">
                  <c:v>ТПТ (Парабель)</c:v>
                </c:pt>
                <c:pt idx="29">
                  <c:v>ТАК (Подгорное)</c:v>
                </c:pt>
                <c:pt idx="30">
                  <c:v>ТЭПК (Зырянское)</c:v>
                </c:pt>
              </c:strCache>
            </c:strRef>
          </c:cat>
          <c:val>
            <c:numRef>
              <c:f>'УЛФ график'!$C$3:$C$33</c:f>
              <c:numCache>
                <c:formatCode>General</c:formatCode>
                <c:ptCount val="31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3</c:v>
                </c:pt>
                <c:pt idx="4">
                  <c:v>3</c:v>
                </c:pt>
                <c:pt idx="5">
                  <c:v>3.5</c:v>
                </c:pt>
                <c:pt idx="6">
                  <c:v>3.5</c:v>
                </c:pt>
                <c:pt idx="7">
                  <c:v>3.6</c:v>
                </c:pt>
                <c:pt idx="8">
                  <c:v>3.7</c:v>
                </c:pt>
                <c:pt idx="9">
                  <c:v>3.7</c:v>
                </c:pt>
                <c:pt idx="10">
                  <c:v>3.7</c:v>
                </c:pt>
                <c:pt idx="11">
                  <c:v>3.8</c:v>
                </c:pt>
                <c:pt idx="12">
                  <c:v>3.8</c:v>
                </c:pt>
                <c:pt idx="13">
                  <c:v>3.8</c:v>
                </c:pt>
                <c:pt idx="14">
                  <c:v>3.8</c:v>
                </c:pt>
                <c:pt idx="15">
                  <c:v>3.8</c:v>
                </c:pt>
                <c:pt idx="16">
                  <c:v>3.9</c:v>
                </c:pt>
                <c:pt idx="17">
                  <c:v>3.9</c:v>
                </c:pt>
                <c:pt idx="18">
                  <c:v>4</c:v>
                </c:pt>
                <c:pt idx="19">
                  <c:v>4</c:v>
                </c:pt>
                <c:pt idx="20">
                  <c:v>4</c:v>
                </c:pt>
                <c:pt idx="21">
                  <c:v>4</c:v>
                </c:pt>
                <c:pt idx="22">
                  <c:v>4</c:v>
                </c:pt>
                <c:pt idx="23">
                  <c:v>4.5</c:v>
                </c:pt>
                <c:pt idx="26">
                  <c:v>3</c:v>
                </c:pt>
                <c:pt idx="27">
                  <c:v>3</c:v>
                </c:pt>
                <c:pt idx="28">
                  <c:v>3.7</c:v>
                </c:pt>
                <c:pt idx="29">
                  <c:v>3.7</c:v>
                </c:pt>
                <c:pt idx="30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85638248"/>
        <c:axId val="285632760"/>
        <c:axId val="0"/>
      </c:bar3DChart>
      <c:catAx>
        <c:axId val="2856382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85632760"/>
        <c:crosses val="autoZero"/>
        <c:auto val="1"/>
        <c:lblAlgn val="ctr"/>
        <c:lblOffset val="100"/>
        <c:noMultiLvlLbl val="0"/>
      </c:catAx>
      <c:valAx>
        <c:axId val="285632760"/>
        <c:scaling>
          <c:orientation val="minMax"/>
          <c:max val="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856382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7030A0"/>
            </a:solidFill>
          </c:spPr>
          <c:invertIfNegative val="0"/>
          <c:cat>
            <c:strRef>
              <c:f>'[Диаграмма в Microsoft PowerPoint]ВП график'!$A$3:$A$33</c:f>
              <c:strCache>
                <c:ptCount val="31"/>
                <c:pt idx="0">
                  <c:v>ТомИнтТех</c:v>
                </c:pt>
                <c:pt idx="1">
                  <c:v>ТТИТ</c:v>
                </c:pt>
                <c:pt idx="2">
                  <c:v>ТЭПК</c:v>
                </c:pt>
                <c:pt idx="3">
                  <c:v>ТАДТ</c:v>
                </c:pt>
                <c:pt idx="4">
                  <c:v>ПУЦПК</c:v>
                </c:pt>
                <c:pt idx="5">
                  <c:v>БУЦПК</c:v>
                </c:pt>
                <c:pt idx="6">
                  <c:v>КТАБ</c:v>
                </c:pt>
                <c:pt idx="7">
                  <c:v>СПК</c:v>
                </c:pt>
                <c:pt idx="8">
                  <c:v>ТГПК</c:v>
                </c:pt>
                <c:pt idx="9">
                  <c:v>ТКСТ</c:v>
                </c:pt>
                <c:pt idx="10">
                  <c:v>ТМТТ</c:v>
                </c:pt>
                <c:pt idx="11">
                  <c:v>ТТВТС</c:v>
                </c:pt>
                <c:pt idx="12">
                  <c:v>АТпромИС</c:v>
                </c:pt>
                <c:pt idx="13">
                  <c:v>КИПТСУ</c:v>
                </c:pt>
                <c:pt idx="14">
                  <c:v>ТАК</c:v>
                </c:pt>
                <c:pt idx="15">
                  <c:v>ТТСТ</c:v>
                </c:pt>
                <c:pt idx="16">
                  <c:v>ПКТ</c:v>
                </c:pt>
                <c:pt idx="17">
                  <c:v>КАПТ</c:v>
                </c:pt>
                <c:pt idx="18">
                  <c:v>КСПК</c:v>
                </c:pt>
                <c:pt idx="19">
                  <c:v>КТПРТ</c:v>
                </c:pt>
                <c:pt idx="20">
                  <c:v>МУЦПК</c:v>
                </c:pt>
                <c:pt idx="21">
                  <c:v>ТБМК</c:v>
                </c:pt>
                <c:pt idx="22">
                  <c:v>ТПГК</c:v>
                </c:pt>
                <c:pt idx="23">
                  <c:v>ТПТ</c:v>
                </c:pt>
                <c:pt idx="26">
                  <c:v>ТЭПК (Зырянское)</c:v>
                </c:pt>
                <c:pt idx="27">
                  <c:v>ТБМК (Колпашево)</c:v>
                </c:pt>
                <c:pt idx="28">
                  <c:v>АТпромИС (Белый Яр)</c:v>
                </c:pt>
                <c:pt idx="29">
                  <c:v>ТАК (Подгорное)</c:v>
                </c:pt>
                <c:pt idx="30">
                  <c:v>ТПТ (Парабель)</c:v>
                </c:pt>
              </c:strCache>
            </c:strRef>
          </c:cat>
          <c:val>
            <c:numRef>
              <c:f>'[Диаграмма в Microsoft PowerPoint]ВП график'!$B$3:$B$33</c:f>
              <c:numCache>
                <c:formatCode>General</c:formatCode>
                <c:ptCount val="31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2.7</c:v>
                </c:pt>
                <c:pt idx="4">
                  <c:v>2.9</c:v>
                </c:pt>
                <c:pt idx="5">
                  <c:v>3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3</c:v>
                </c:pt>
                <c:pt idx="10">
                  <c:v>3.6</c:v>
                </c:pt>
                <c:pt idx="11">
                  <c:v>3.6</c:v>
                </c:pt>
                <c:pt idx="12">
                  <c:v>3.7</c:v>
                </c:pt>
                <c:pt idx="13">
                  <c:v>3.7</c:v>
                </c:pt>
                <c:pt idx="14">
                  <c:v>3.7</c:v>
                </c:pt>
                <c:pt idx="15">
                  <c:v>3.7</c:v>
                </c:pt>
                <c:pt idx="16">
                  <c:v>3.8</c:v>
                </c:pt>
                <c:pt idx="17">
                  <c:v>3.9</c:v>
                </c:pt>
                <c:pt idx="18">
                  <c:v>3.9</c:v>
                </c:pt>
                <c:pt idx="19">
                  <c:v>4</c:v>
                </c:pt>
                <c:pt idx="20">
                  <c:v>4</c:v>
                </c:pt>
                <c:pt idx="21">
                  <c:v>4</c:v>
                </c:pt>
                <c:pt idx="22">
                  <c:v>4</c:v>
                </c:pt>
                <c:pt idx="23">
                  <c:v>4.5</c:v>
                </c:pt>
                <c:pt idx="26">
                  <c:v>2.8</c:v>
                </c:pt>
                <c:pt idx="27">
                  <c:v>3</c:v>
                </c:pt>
                <c:pt idx="28">
                  <c:v>3</c:v>
                </c:pt>
                <c:pt idx="29">
                  <c:v>3.6</c:v>
                </c:pt>
                <c:pt idx="30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85630800"/>
        <c:axId val="285633152"/>
        <c:axId val="0"/>
      </c:bar3DChart>
      <c:catAx>
        <c:axId val="285630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85633152"/>
        <c:crosses val="autoZero"/>
        <c:auto val="1"/>
        <c:lblAlgn val="ctr"/>
        <c:lblOffset val="100"/>
        <c:noMultiLvlLbl val="0"/>
      </c:catAx>
      <c:valAx>
        <c:axId val="285633152"/>
        <c:scaling>
          <c:orientation val="minMax"/>
          <c:max val="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856308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6D8FF-FF55-4871-A9F3-E69A54EB20E7}" type="datetimeFigureOut">
              <a:rPr lang="ru-RU" smtClean="0"/>
              <a:t>16.09.2016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C2FDCE-B916-47DA-B910-26301E9D17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8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C2FDCE-B916-47DA-B910-26301E9D171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786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EF007-61B1-4F2C-97E2-C5C3A7BCF651}" type="datetimeFigureOut">
              <a:rPr lang="ru-RU" smtClean="0"/>
              <a:t>16.09.2016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DD944-77D7-46B0-870D-0DAD465E2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067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EF007-61B1-4F2C-97E2-C5C3A7BCF651}" type="datetimeFigureOut">
              <a:rPr lang="ru-RU" smtClean="0"/>
              <a:t>16.09.2016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DD944-77D7-46B0-870D-0DAD465E2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812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EF007-61B1-4F2C-97E2-C5C3A7BCF651}" type="datetimeFigureOut">
              <a:rPr lang="ru-RU" smtClean="0"/>
              <a:t>16.09.2016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DD944-77D7-46B0-870D-0DAD465E2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350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EF007-61B1-4F2C-97E2-C5C3A7BCF651}" type="datetimeFigureOut">
              <a:rPr lang="ru-RU" smtClean="0"/>
              <a:t>16.09.2016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DD944-77D7-46B0-870D-0DAD465E2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904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EF007-61B1-4F2C-97E2-C5C3A7BCF651}" type="datetimeFigureOut">
              <a:rPr lang="ru-RU" smtClean="0"/>
              <a:t>16.09.2016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DD944-77D7-46B0-870D-0DAD465E2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155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EF007-61B1-4F2C-97E2-C5C3A7BCF651}" type="datetimeFigureOut">
              <a:rPr lang="ru-RU" smtClean="0"/>
              <a:t>16.09.2016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DD944-77D7-46B0-870D-0DAD465E2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084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EF007-61B1-4F2C-97E2-C5C3A7BCF651}" type="datetimeFigureOut">
              <a:rPr lang="ru-RU" smtClean="0"/>
              <a:t>16.09.2016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DD944-77D7-46B0-870D-0DAD465E2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760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EF007-61B1-4F2C-97E2-C5C3A7BCF651}" type="datetimeFigureOut">
              <a:rPr lang="ru-RU" smtClean="0"/>
              <a:t>16.09.2016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DD944-77D7-46B0-870D-0DAD465E2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335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EF007-61B1-4F2C-97E2-C5C3A7BCF651}" type="datetimeFigureOut">
              <a:rPr lang="ru-RU" smtClean="0"/>
              <a:t>16.09.2016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DD944-77D7-46B0-870D-0DAD465E2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69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EF007-61B1-4F2C-97E2-C5C3A7BCF651}" type="datetimeFigureOut">
              <a:rPr lang="ru-RU" smtClean="0"/>
              <a:t>16.09.2016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DD944-77D7-46B0-870D-0DAD465E2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068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EF007-61B1-4F2C-97E2-C5C3A7BCF651}" type="datetimeFigureOut">
              <a:rPr lang="ru-RU" smtClean="0"/>
              <a:t>16.09.2016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DD944-77D7-46B0-870D-0DAD465E2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247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EF007-61B1-4F2C-97E2-C5C3A7BCF651}" type="datetimeFigureOut">
              <a:rPr lang="ru-RU" smtClean="0"/>
              <a:t>16.09.2016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7DD944-77D7-46B0-870D-0DAD465E2C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940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Arno Pro" panose="02020502040506020403" pitchFamily="18" charset="0"/>
              </a:rPr>
              <a:t>Итоги приемки профессиональных образовательных организаций к новому 2016/2017 учебному году</a:t>
            </a:r>
            <a:endParaRPr lang="ru-RU" sz="3600" dirty="0">
              <a:latin typeface="Arno Pro" panose="020205020405060204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013176"/>
            <a:ext cx="6400800" cy="62562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no Pro" panose="02020502040506020403" pitchFamily="18" charset="0"/>
              </a:rPr>
              <a:t>Томск, 14 сентября 2016 г.</a:t>
            </a:r>
            <a:endParaRPr lang="ru-RU" sz="2800" dirty="0">
              <a:latin typeface="Arno Pro" panose="02020502040506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123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56207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Противопожарное обеспечение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0395369"/>
              </p:ext>
            </p:extLst>
          </p:nvPr>
        </p:nvGraphicFramePr>
        <p:xfrm>
          <a:off x="107504" y="764705"/>
          <a:ext cx="8928992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479629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116632"/>
            <a:ext cx="8229600" cy="92211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3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Антитеррористическая защищенность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6954878"/>
              </p:ext>
            </p:extLst>
          </p:nvPr>
        </p:nvGraphicFramePr>
        <p:xfrm>
          <a:off x="179512" y="1127580"/>
          <a:ext cx="8829676" cy="57014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86748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99412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3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Организация воспитательной работы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7867631"/>
              </p:ext>
            </p:extLst>
          </p:nvPr>
        </p:nvGraphicFramePr>
        <p:xfrm>
          <a:off x="107504" y="836712"/>
          <a:ext cx="8856984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641820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Оснащенность ИКТ,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информационная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безопасность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0446486"/>
              </p:ext>
            </p:extLst>
          </p:nvPr>
        </p:nvGraphicFramePr>
        <p:xfrm>
          <a:off x="179512" y="1340768"/>
          <a:ext cx="8856984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015072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sz="3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Создание условий для проживания студентов в общежитиях</a:t>
            </a:r>
            <a:r>
              <a:rPr lang="ru-RU" sz="3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38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3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/>
          </p:nvPr>
        </p:nvGraphicFramePr>
        <p:xfrm>
          <a:off x="251520" y="908720"/>
          <a:ext cx="8829676" cy="5805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249789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Организация питания</a:t>
            </a:r>
            <a:b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3901984"/>
              </p:ext>
            </p:extLst>
          </p:nvPr>
        </p:nvGraphicFramePr>
        <p:xfrm>
          <a:off x="107504" y="764704"/>
          <a:ext cx="9036496" cy="604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73473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Медицинское обслуживание</a:t>
            </a:r>
            <a:b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1267665"/>
              </p:ext>
            </p:extLst>
          </p:nvPr>
        </p:nvGraphicFramePr>
        <p:xfrm>
          <a:off x="107504" y="836712"/>
          <a:ext cx="9001000" cy="602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463077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Состояние помещений учебно - лабораторного фонда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7773014"/>
              </p:ext>
            </p:extLst>
          </p:nvPr>
        </p:nvGraphicFramePr>
        <p:xfrm>
          <a:off x="251520" y="1412776"/>
          <a:ext cx="8784976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017185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Состояние вспомогательных помещений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7041546"/>
              </p:ext>
            </p:extLst>
          </p:nvPr>
        </p:nvGraphicFramePr>
        <p:xfrm>
          <a:off x="23842" y="1340768"/>
          <a:ext cx="9120158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47674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Подготовка к отопительному сезону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8862074"/>
              </p:ext>
            </p:extLst>
          </p:nvPr>
        </p:nvGraphicFramePr>
        <p:xfrm>
          <a:off x="107504" y="1124744"/>
          <a:ext cx="9001000" cy="5733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96371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Разделы оценки</a:t>
            </a:r>
            <a:endParaRPr lang="ru-RU" sz="20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5292011"/>
              </p:ext>
            </p:extLst>
          </p:nvPr>
        </p:nvGraphicFramePr>
        <p:xfrm>
          <a:off x="457200" y="1600200"/>
          <a:ext cx="8229600" cy="5087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Arno Pro" panose="020205020405060204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Состояние помещений учебно-лабораторного фонда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Arno Pro" panose="020205020405060204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Состояние вспомогательных помещений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no Pro" panose="020205020405060204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Медицинское обслуживание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no Pro" panose="020205020405060204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Организация питания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no Pro" panose="020205020405060204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Состояние общежития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no Pro" panose="020205020405060204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Оснащенность ИКТ, информационная безопасность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no Pro" panose="020205020405060204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Антитеррористическая защищенность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no Pro" panose="020205020405060204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Противопожарное обеспечение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no Pro" panose="020205020405060204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Подготовка к отопительному сезону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no Pro" panose="020205020405060204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Организация воспитательной работы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no Pro" panose="020205020405060204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неисполненных предписаний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no Pro" panose="020205020405060204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Обеспеченность образовательного процесса</a:t>
                      </a:r>
                    </a:p>
                  </a:txBody>
                  <a:tcPr marL="68580" marR="68580" marT="0" marB="0"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no Pro" panose="020205020405060204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Документальное обеспечение кадровой </a:t>
                      </a:r>
                      <a:r>
                        <a:rPr lang="ru-RU" sz="2400" dirty="0" smtClean="0">
                          <a:effectLst/>
                          <a:latin typeface="Arno Pro" panose="020205020405060204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работы</a:t>
                      </a:r>
                      <a:endParaRPr lang="ru-RU" sz="2400" dirty="0">
                        <a:effectLst/>
                        <a:latin typeface="Arno Pro" panose="02020502040506020403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20569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4888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Arno Pro" panose="02020502040506020403" pitchFamily="18" charset="0"/>
              </a:rPr>
              <a:t>Итоговая оценка и финансовые аспекты подготовки учреждений к новому учебному году</a:t>
            </a:r>
            <a:endParaRPr lang="ru-RU" sz="4000" dirty="0">
              <a:latin typeface="Arno Pro" panose="02020502040506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8988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Итоговый рейтинг</a:t>
            </a:r>
            <a:endParaRPr lang="ru-RU" sz="2000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6807436"/>
              </p:ext>
            </p:extLst>
          </p:nvPr>
        </p:nvGraphicFramePr>
        <p:xfrm>
          <a:off x="323528" y="692696"/>
          <a:ext cx="8363272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75169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Расходы организаций, направленные на подготовку к новому учебному году (1.09.15 – 31.08.16), </a:t>
            </a:r>
            <a:r>
              <a:rPr lang="ru-RU" sz="2000" dirty="0" err="1" smtClean="0"/>
              <a:t>тыс.руб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8017470"/>
              </p:ext>
            </p:extLst>
          </p:nvPr>
        </p:nvGraphicFramePr>
        <p:xfrm>
          <a:off x="457200" y="1268760"/>
          <a:ext cx="8229600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55455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Доля внебюджетных средств, направленных на подготовку к новому учебному году, %</a:t>
            </a:r>
            <a:endParaRPr lang="ru-RU" sz="2000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5880437"/>
              </p:ext>
            </p:extLst>
          </p:nvPr>
        </p:nvGraphicFramePr>
        <p:xfrm>
          <a:off x="539552" y="1268760"/>
          <a:ext cx="8147248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11560" y="3501007"/>
            <a:ext cx="7704856" cy="1665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1501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Расходы, направленные на подготовку общежитий (1.09.15 – </a:t>
            </a:r>
            <a:r>
              <a:rPr lang="ru-RU" sz="2000" dirty="0" smtClean="0"/>
              <a:t>31.08.16), </a:t>
            </a:r>
            <a:r>
              <a:rPr lang="ru-RU" sz="2000" dirty="0" smtClean="0"/>
              <a:t>тыс. руб.</a:t>
            </a:r>
            <a:endParaRPr lang="ru-RU" sz="2000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6611430"/>
              </p:ext>
            </p:extLst>
          </p:nvPr>
        </p:nvGraphicFramePr>
        <p:xfrm>
          <a:off x="457200" y="1772816"/>
          <a:ext cx="8229600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44027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Система оценок разделов</a:t>
            </a: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944193"/>
              </p:ext>
            </p:extLst>
          </p:nvPr>
        </p:nvGraphicFramePr>
        <p:xfrm>
          <a:off x="457200" y="1600200"/>
          <a:ext cx="82296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54960"/>
                <a:gridCol w="26746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no Pro" panose="02020502040506020403" pitchFamily="18" charset="0"/>
                        </a:rPr>
                        <a:t>Оценка</a:t>
                      </a:r>
                      <a:endParaRPr lang="ru-RU" sz="24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no Pro" panose="02020502040506020403" pitchFamily="18" charset="0"/>
                        </a:rPr>
                        <a:t>Значение</a:t>
                      </a:r>
                      <a:endParaRPr lang="ru-RU" sz="24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no Pro" panose="02020502040506020403" pitchFamily="18" charset="0"/>
                        </a:rPr>
                        <a:t>Хорошо</a:t>
                      </a:r>
                      <a:endParaRPr lang="ru-RU" sz="24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no Pro" panose="02020502040506020403" pitchFamily="18" charset="0"/>
                        </a:rPr>
                        <a:t>4</a:t>
                      </a:r>
                      <a:endParaRPr lang="ru-RU" sz="24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no Pro" panose="02020502040506020403" pitchFamily="18" charset="0"/>
                        </a:rPr>
                        <a:t>Хорошо с замечаниями</a:t>
                      </a:r>
                      <a:endParaRPr lang="ru-RU" sz="24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no Pro" panose="02020502040506020403" pitchFamily="18" charset="0"/>
                        </a:rPr>
                        <a:t>4</a:t>
                      </a:r>
                      <a:r>
                        <a:rPr lang="ru-RU" sz="2400" baseline="0" dirty="0" smtClean="0">
                          <a:latin typeface="Arno Pro" panose="02020502040506020403" pitchFamily="18" charset="0"/>
                        </a:rPr>
                        <a:t> – (0,1 : 0,9)</a:t>
                      </a:r>
                      <a:endParaRPr lang="ru-RU" sz="24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no Pro" panose="02020502040506020403" pitchFamily="18" charset="0"/>
                        </a:rPr>
                        <a:t>Удовлетворительно</a:t>
                      </a:r>
                      <a:endParaRPr lang="ru-RU" sz="24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no Pro" panose="02020502040506020403" pitchFamily="18" charset="0"/>
                        </a:rPr>
                        <a:t>3</a:t>
                      </a:r>
                      <a:endParaRPr lang="ru-RU" sz="24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no Pro" panose="02020502040506020403" pitchFamily="18" charset="0"/>
                        </a:rPr>
                        <a:t>Удовлетворительно с замечаниями</a:t>
                      </a:r>
                      <a:endParaRPr lang="ru-RU" sz="24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no Pro" panose="02020502040506020403" pitchFamily="18" charset="0"/>
                        </a:rPr>
                        <a:t>3 – (0,1 : 0,9)</a:t>
                      </a:r>
                      <a:endParaRPr lang="ru-RU" sz="24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no Pro" panose="02020502040506020403" pitchFamily="18" charset="0"/>
                        </a:rPr>
                        <a:t>Неудовлетворительно</a:t>
                      </a:r>
                      <a:endParaRPr lang="ru-RU" sz="24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no Pro" panose="02020502040506020403" pitchFamily="18" charset="0"/>
                        </a:rPr>
                        <a:t>1</a:t>
                      </a:r>
                      <a:endParaRPr lang="ru-RU" sz="24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no Pro" panose="02020502040506020403" pitchFamily="18" charset="0"/>
                        </a:rPr>
                        <a:t>Без оценки</a:t>
                      </a:r>
                      <a:endParaRPr lang="ru-RU" sz="24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no Pro" panose="02020502040506020403" pitchFamily="18" charset="0"/>
                        </a:rPr>
                        <a:t>0</a:t>
                      </a:r>
                      <a:endParaRPr lang="ru-RU" sz="24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no Pro" panose="02020502040506020403" pitchFamily="18" charset="0"/>
                        </a:rPr>
                        <a:t>Замечания</a:t>
                      </a:r>
                      <a:endParaRPr lang="ru-RU" sz="24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no Pro" panose="02020502040506020403" pitchFamily="18" charset="0"/>
                        </a:rPr>
                        <a:t>-</a:t>
                      </a:r>
                      <a:r>
                        <a:rPr lang="ru-RU" sz="2400" baseline="0" dirty="0" smtClean="0">
                          <a:latin typeface="Arno Pro" panose="02020502040506020403" pitchFamily="18" charset="0"/>
                        </a:rPr>
                        <a:t> (</a:t>
                      </a:r>
                      <a:r>
                        <a:rPr lang="ru-RU" sz="2400" dirty="0" smtClean="0">
                          <a:latin typeface="Arno Pro" panose="02020502040506020403" pitchFamily="18" charset="0"/>
                        </a:rPr>
                        <a:t>0,1 : 0,9)</a:t>
                      </a:r>
                      <a:endParaRPr lang="ru-RU" sz="24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no Pro" panose="02020502040506020403" pitchFamily="18" charset="0"/>
                        </a:rPr>
                        <a:t>Премиум</a:t>
                      </a:r>
                      <a:endParaRPr lang="ru-RU" sz="24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no Pro" panose="02020502040506020403" pitchFamily="18" charset="0"/>
                        </a:rPr>
                        <a:t>+</a:t>
                      </a:r>
                      <a:r>
                        <a:rPr lang="ru-RU" sz="2400" baseline="0" dirty="0" smtClean="0">
                          <a:latin typeface="Arno Pro" panose="02020502040506020403" pitchFamily="18" charset="0"/>
                        </a:rPr>
                        <a:t> (0,1 : 0,9)</a:t>
                      </a:r>
                      <a:endParaRPr lang="ru-RU" sz="24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0260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Система оценки итогового решения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dirty="0" smtClean="0">
              <a:latin typeface="Arno Pro" panose="02020502040506020403" pitchFamily="18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latin typeface="Arno Pro" panose="02020502040506020403" pitchFamily="18" charset="0"/>
              </a:rPr>
              <a:t>Принять</a:t>
            </a:r>
          </a:p>
          <a:p>
            <a:pPr marL="0" indent="0" algn="ctr">
              <a:buNone/>
            </a:pPr>
            <a:endParaRPr lang="ru-RU" sz="800" dirty="0" smtClean="0">
              <a:latin typeface="Arno Pro" panose="02020502040506020403" pitchFamily="18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latin typeface="Arno Pro" panose="02020502040506020403" pitchFamily="18" charset="0"/>
              </a:rPr>
              <a:t>Принять с замечаниями</a:t>
            </a:r>
          </a:p>
          <a:p>
            <a:pPr marL="0" indent="0" algn="ctr">
              <a:buNone/>
            </a:pPr>
            <a:endParaRPr lang="ru-RU" sz="800" dirty="0" smtClean="0">
              <a:latin typeface="Arno Pro" panose="02020502040506020403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Arno Pro" panose="02020502040506020403" pitchFamily="18" charset="0"/>
              </a:rPr>
              <a:t>Принять условно с замечаниями</a:t>
            </a:r>
          </a:p>
          <a:p>
            <a:pPr marL="0" indent="0" algn="ctr">
              <a:buNone/>
            </a:pPr>
            <a:endParaRPr lang="ru-RU" sz="800" dirty="0" smtClean="0">
              <a:latin typeface="Arno Pro" panose="02020502040506020403" pitchFamily="18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latin typeface="Arno Pro" panose="02020502040506020403" pitchFamily="18" charset="0"/>
              </a:rPr>
              <a:t>Не принять</a:t>
            </a:r>
            <a:endParaRPr lang="ru-RU" sz="3600" dirty="0">
              <a:latin typeface="Arno Pro" panose="02020502040506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192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Принять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Arno Pro" panose="02020502040506020403" pitchFamily="18" charset="0"/>
              </a:rPr>
              <a:t>АТПРОМИС</a:t>
            </a:r>
          </a:p>
          <a:p>
            <a:r>
              <a:rPr lang="ru-RU" sz="3600" dirty="0" smtClean="0">
                <a:latin typeface="Arno Pro" panose="02020502040506020403" pitchFamily="18" charset="0"/>
              </a:rPr>
              <a:t>Томский аграрный колледж</a:t>
            </a:r>
          </a:p>
          <a:p>
            <a:r>
              <a:rPr lang="ru-RU" sz="3600" dirty="0" smtClean="0">
                <a:latin typeface="Arno Pro" panose="02020502040506020403" pitchFamily="18" charset="0"/>
              </a:rPr>
              <a:t>Томский промышленно-гуманитарный колледж</a:t>
            </a:r>
          </a:p>
          <a:p>
            <a:r>
              <a:rPr lang="ru-RU" sz="3600" dirty="0" smtClean="0">
                <a:latin typeface="Arno Pro" panose="02020502040506020403" pitchFamily="18" charset="0"/>
              </a:rPr>
              <a:t>Томский политехнический техникум</a:t>
            </a:r>
          </a:p>
          <a:p>
            <a:r>
              <a:rPr lang="ru-RU" sz="3600" dirty="0" smtClean="0">
                <a:latin typeface="Arno Pro" panose="02020502040506020403" pitchFamily="18" charset="0"/>
              </a:rPr>
              <a:t>Томский техникум социальных технологий</a:t>
            </a:r>
          </a:p>
          <a:p>
            <a:endParaRPr lang="ru-RU" sz="3600" dirty="0">
              <a:latin typeface="Arno Pro" panose="02020502040506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86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Принять с замечаниями</a:t>
            </a: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6241737"/>
              </p:ext>
            </p:extLst>
          </p:nvPr>
        </p:nvGraphicFramePr>
        <p:xfrm>
          <a:off x="457200" y="908720"/>
          <a:ext cx="8229600" cy="5489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636746"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Бакчарский</a:t>
                      </a:r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 учебный центр профессиональных квалификаций</a:t>
                      </a:r>
                      <a:endParaRPr lang="ru-RU" b="0" dirty="0">
                        <a:solidFill>
                          <a:schemeClr val="tx1"/>
                        </a:solidFill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err="1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Кривошеинский</a:t>
                      </a:r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 агропромышленный техникум</a:t>
                      </a:r>
                      <a:endParaRPr lang="ru-RU" b="0" dirty="0">
                        <a:solidFill>
                          <a:schemeClr val="tx1"/>
                        </a:solidFill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3674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Колледж индустрии питания, торговли и сферы услуг</a:t>
                      </a:r>
                      <a:endParaRPr lang="ru-RU" dirty="0">
                        <a:solidFill>
                          <a:schemeClr val="tx1"/>
                        </a:solidFill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Колпашевский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 социально-промышленный колледж</a:t>
                      </a:r>
                      <a:endParaRPr lang="ru-RU" dirty="0">
                        <a:solidFill>
                          <a:schemeClr val="tx1"/>
                        </a:solidFill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36746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Кожевниковский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 техникум агробизнеса</a:t>
                      </a:r>
                      <a:endParaRPr lang="ru-RU" dirty="0">
                        <a:solidFill>
                          <a:schemeClr val="tx1"/>
                        </a:solidFill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Каргасокский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 техникум промышленности и речного транспорта</a:t>
                      </a:r>
                      <a:endParaRPr lang="ru-RU" dirty="0">
                        <a:solidFill>
                          <a:schemeClr val="tx1"/>
                        </a:solidFill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36746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Молчановский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 учебный центр профессиональных квалификаций</a:t>
                      </a:r>
                      <a:endParaRPr lang="ru-RU" dirty="0">
                        <a:solidFill>
                          <a:schemeClr val="tx1"/>
                        </a:solidFill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Первомайский учебный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 центр профессиональных квалификаций</a:t>
                      </a:r>
                      <a:endParaRPr lang="ru-RU" dirty="0">
                        <a:solidFill>
                          <a:schemeClr val="tx1"/>
                        </a:solidFill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8909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Промышленно-коммерческий техникум</a:t>
                      </a:r>
                      <a:endParaRPr lang="ru-RU" dirty="0">
                        <a:solidFill>
                          <a:schemeClr val="tx1"/>
                        </a:solidFill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Северский промышленный колледж</a:t>
                      </a:r>
                      <a:endParaRPr lang="ru-RU" dirty="0">
                        <a:solidFill>
                          <a:schemeClr val="tx1"/>
                        </a:solidFill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3674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Томский автомобильно-дорожный техникум*</a:t>
                      </a:r>
                      <a:endParaRPr lang="ru-RU" dirty="0">
                        <a:solidFill>
                          <a:schemeClr val="tx1"/>
                        </a:solidFill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Томский базовый медицинский колледж*</a:t>
                      </a:r>
                      <a:endParaRPr lang="ru-RU" dirty="0">
                        <a:solidFill>
                          <a:schemeClr val="tx1"/>
                        </a:solidFill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3674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Томский государственный педагогический колледж</a:t>
                      </a:r>
                      <a:endParaRPr lang="ru-RU" dirty="0">
                        <a:solidFill>
                          <a:schemeClr val="tx1"/>
                        </a:solidFill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Томский коммунально-строительный техникум*</a:t>
                      </a:r>
                      <a:endParaRPr lang="ru-RU" dirty="0">
                        <a:solidFill>
                          <a:schemeClr val="tx1"/>
                        </a:solidFill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3674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Томский механико-технологический техникум</a:t>
                      </a:r>
                      <a:endParaRPr lang="ru-RU" dirty="0">
                        <a:solidFill>
                          <a:schemeClr val="tx1"/>
                        </a:solidFill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Томский индустриальный техникум</a:t>
                      </a:r>
                      <a:endParaRPr lang="ru-RU" dirty="0">
                        <a:solidFill>
                          <a:schemeClr val="tx1"/>
                        </a:solidFill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3674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Томский техникум водного транспорта и судоходства</a:t>
                      </a:r>
                      <a:endParaRPr lang="ru-RU" dirty="0">
                        <a:solidFill>
                          <a:schemeClr val="tx1"/>
                        </a:solidFill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Томский техникум информационных технологий*</a:t>
                      </a:r>
                      <a:endParaRPr lang="ru-RU" dirty="0">
                        <a:solidFill>
                          <a:schemeClr val="tx1"/>
                        </a:solidFill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8112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Принять условно с замечаниями</a:t>
            </a: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3521394"/>
              </p:ext>
            </p:extLst>
          </p:nvPr>
        </p:nvGraphicFramePr>
        <p:xfrm>
          <a:off x="447261" y="908720"/>
          <a:ext cx="8229600" cy="5623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Arno Pro" panose="02020502040506020403" pitchFamily="18" charset="0"/>
                        </a:rPr>
                        <a:t>Объекты</a:t>
                      </a:r>
                      <a:endParaRPr lang="ru-RU" b="0" dirty="0">
                        <a:solidFill>
                          <a:schemeClr val="tx1"/>
                        </a:solidFill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no Pro" panose="02020502040506020403" pitchFamily="18" charset="0"/>
                        </a:rPr>
                        <a:t>Томский автомобильно-дорожный техникум</a:t>
                      </a:r>
                      <a:endParaRPr lang="ru-RU" sz="2000" dirty="0"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no Pro" panose="02020502040506020403" pitchFamily="18" charset="0"/>
                        </a:rPr>
                        <a:t>Общежитие</a:t>
                      </a:r>
                      <a:endParaRPr lang="ru-RU" sz="2000" dirty="0">
                        <a:latin typeface="Arno Pro" panose="02020502040506020403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no Pro" panose="02020502040506020403" pitchFamily="18" charset="0"/>
                        </a:rPr>
                        <a:t>Томский базовый медицинский колледж</a:t>
                      </a:r>
                      <a:endParaRPr lang="ru-RU" sz="2000" dirty="0"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no Pro" panose="02020502040506020403" pitchFamily="18" charset="0"/>
                        </a:rPr>
                        <a:t>Учебный корпус (на </a:t>
                      </a:r>
                      <a:r>
                        <a:rPr lang="ru-RU" sz="2000" dirty="0" err="1" smtClean="0">
                          <a:latin typeface="Arno Pro" panose="02020502040506020403" pitchFamily="18" charset="0"/>
                        </a:rPr>
                        <a:t>ул.Лебедева</a:t>
                      </a:r>
                      <a:r>
                        <a:rPr lang="ru-RU" sz="2000" dirty="0" smtClean="0">
                          <a:latin typeface="Arno Pro" panose="02020502040506020403" pitchFamily="18" charset="0"/>
                        </a:rPr>
                        <a:t>)</a:t>
                      </a:r>
                      <a:endParaRPr lang="ru-RU" sz="2000" dirty="0">
                        <a:latin typeface="Arno Pro" panose="02020502040506020403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no Pro" panose="02020502040506020403" pitchFamily="18" charset="0"/>
                        </a:rPr>
                        <a:t>Томский</a:t>
                      </a:r>
                      <a:r>
                        <a:rPr lang="ru-RU" sz="2000" baseline="0" dirty="0" smtClean="0">
                          <a:latin typeface="Arno Pro" panose="02020502040506020403" pitchFamily="18" charset="0"/>
                        </a:rPr>
                        <a:t> экономико-промышленный колледж (Зырянский филиал)</a:t>
                      </a:r>
                      <a:endParaRPr lang="ru-RU" sz="2000" dirty="0"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no Pro" panose="02020502040506020403" pitchFamily="18" charset="0"/>
                        </a:rPr>
                        <a:t>Столовая</a:t>
                      </a:r>
                      <a:endParaRPr lang="ru-RU" sz="2000" dirty="0">
                        <a:latin typeface="Arno Pro" panose="02020502040506020403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no Pro" panose="02020502040506020403" pitchFamily="18" charset="0"/>
                        </a:rPr>
                        <a:t>Томский коммунально-строительный техникум</a:t>
                      </a:r>
                      <a:endParaRPr lang="ru-RU" sz="2000" dirty="0"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no Pro" panose="02020502040506020403" pitchFamily="18" charset="0"/>
                        </a:rPr>
                        <a:t>Общежитие</a:t>
                      </a:r>
                      <a:endParaRPr lang="ru-RU" sz="2000" dirty="0">
                        <a:latin typeface="Arno Pro" panose="02020502040506020403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no Pro" panose="02020502040506020403" pitchFamily="18" charset="0"/>
                        </a:rPr>
                        <a:t>Томский техникум информационных технологий</a:t>
                      </a:r>
                      <a:endParaRPr lang="ru-RU" sz="2000" dirty="0"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no Pro" panose="02020502040506020403" pitchFamily="18" charset="0"/>
                        </a:rPr>
                        <a:t>Общежитие</a:t>
                      </a:r>
                      <a:r>
                        <a:rPr lang="ru-RU" sz="2000" baseline="0" dirty="0" smtClean="0">
                          <a:latin typeface="Arno Pro" panose="02020502040506020403" pitchFamily="18" charset="0"/>
                        </a:rPr>
                        <a:t> (на </a:t>
                      </a:r>
                      <a:r>
                        <a:rPr lang="ru-RU" sz="2000" baseline="0" dirty="0" err="1" smtClean="0">
                          <a:latin typeface="Arno Pro" panose="02020502040506020403" pitchFamily="18" charset="0"/>
                        </a:rPr>
                        <a:t>ул.Котовского</a:t>
                      </a:r>
                      <a:r>
                        <a:rPr lang="ru-RU" sz="2000" baseline="0" dirty="0" smtClean="0">
                          <a:latin typeface="Arno Pro" panose="02020502040506020403" pitchFamily="18" charset="0"/>
                        </a:rPr>
                        <a:t>)</a:t>
                      </a:r>
                      <a:endParaRPr lang="ru-RU" sz="2000" dirty="0">
                        <a:latin typeface="Arno Pro" panose="02020502040506020403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endParaRPr lang="ru-RU" dirty="0"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no Pro" panose="02020502040506020403" pitchFamily="18" charset="0"/>
                        </a:rPr>
                        <a:t>Учреждения в целом</a:t>
                      </a:r>
                      <a:endParaRPr lang="ru-RU" dirty="0"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err="1" smtClean="0">
                          <a:latin typeface="Arno Pro" panose="02020502040506020403" pitchFamily="18" charset="0"/>
                        </a:rPr>
                        <a:t>Парабельский</a:t>
                      </a:r>
                      <a:r>
                        <a:rPr lang="ru-RU" sz="2000" dirty="0" smtClean="0">
                          <a:latin typeface="Arno Pro" panose="02020502040506020403" pitchFamily="18" charset="0"/>
                        </a:rPr>
                        <a:t> филиал Томского политехнического техникума</a:t>
                      </a:r>
                      <a:endParaRPr lang="ru-RU" sz="2000" dirty="0"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no Pro" panose="02020502040506020403" pitchFamily="18" charset="0"/>
                        </a:rPr>
                        <a:t>Томский экономико-промышленный колледж</a:t>
                      </a:r>
                      <a:r>
                        <a:rPr lang="ru-RU" sz="2000" baseline="0" dirty="0" smtClean="0">
                          <a:latin typeface="Arno Pro" panose="02020502040506020403" pitchFamily="18" charset="0"/>
                        </a:rPr>
                        <a:t> (</a:t>
                      </a:r>
                      <a:r>
                        <a:rPr lang="ru-RU" sz="2000" baseline="0" dirty="0" err="1" smtClean="0">
                          <a:latin typeface="Arno Pro" panose="02020502040506020403" pitchFamily="18" charset="0"/>
                        </a:rPr>
                        <a:t>г.Томск</a:t>
                      </a:r>
                      <a:r>
                        <a:rPr lang="ru-RU" sz="2000" baseline="0" dirty="0" smtClean="0">
                          <a:latin typeface="Arno Pro" panose="02020502040506020403" pitchFamily="18" charset="0"/>
                        </a:rPr>
                        <a:t>)</a:t>
                      </a:r>
                      <a:endParaRPr lang="ru-RU" sz="2000" dirty="0">
                        <a:latin typeface="Arno Pro" panose="02020502040506020403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1914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Филиалы</a:t>
            </a: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5766149"/>
              </p:ext>
            </p:extLst>
          </p:nvPr>
        </p:nvGraphicFramePr>
        <p:xfrm>
          <a:off x="457200" y="1600200"/>
          <a:ext cx="8229600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no Pro" panose="02020502040506020403" pitchFamily="18" charset="0"/>
                        </a:rPr>
                        <a:t>Наименование </a:t>
                      </a:r>
                      <a:endParaRPr lang="ru-RU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no Pro" panose="02020502040506020403" pitchFamily="18" charset="0"/>
                        </a:rPr>
                        <a:t>Оценка</a:t>
                      </a:r>
                      <a:endParaRPr lang="ru-RU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Arno Pro" panose="02020502040506020403" pitchFamily="18" charset="0"/>
                        </a:rPr>
                        <a:t>АТПРОМИС (Белый Яр)</a:t>
                      </a:r>
                      <a:endParaRPr lang="ru-RU" sz="28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no Pro" panose="02020502040506020403" pitchFamily="18" charset="0"/>
                        </a:rPr>
                        <a:t>Принять</a:t>
                      </a:r>
                      <a:r>
                        <a:rPr lang="ru-RU" sz="2800" baseline="0" dirty="0" smtClean="0">
                          <a:latin typeface="Arno Pro" panose="02020502040506020403" pitchFamily="18" charset="0"/>
                        </a:rPr>
                        <a:t> с замечаниями</a:t>
                      </a:r>
                      <a:endParaRPr lang="ru-RU" sz="28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Arno Pro" panose="02020502040506020403" pitchFamily="18" charset="0"/>
                        </a:rPr>
                        <a:t>ТАК (Подгорное)</a:t>
                      </a:r>
                      <a:endParaRPr lang="ru-RU" sz="28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Arno Pro" panose="02020502040506020403" pitchFamily="18" charset="0"/>
                        </a:rPr>
                        <a:t>Принять</a:t>
                      </a:r>
                      <a:r>
                        <a:rPr lang="ru-RU" sz="2800" baseline="0" dirty="0" smtClean="0">
                          <a:latin typeface="Arno Pro" panose="02020502040506020403" pitchFamily="18" charset="0"/>
                        </a:rPr>
                        <a:t> с замечаниями</a:t>
                      </a:r>
                      <a:endParaRPr lang="ru-RU" sz="28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Arno Pro" panose="02020502040506020403" pitchFamily="18" charset="0"/>
                        </a:rPr>
                        <a:t>ТБМК (Колпашево)</a:t>
                      </a:r>
                      <a:endParaRPr lang="ru-RU" sz="28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Arno Pro" panose="02020502040506020403" pitchFamily="18" charset="0"/>
                        </a:rPr>
                        <a:t>Принять</a:t>
                      </a:r>
                      <a:r>
                        <a:rPr lang="ru-RU" sz="2800" baseline="0" dirty="0" smtClean="0">
                          <a:latin typeface="Arno Pro" panose="02020502040506020403" pitchFamily="18" charset="0"/>
                        </a:rPr>
                        <a:t> с замечаниями</a:t>
                      </a:r>
                      <a:endParaRPr lang="ru-RU" sz="28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Arno Pro" panose="02020502040506020403" pitchFamily="18" charset="0"/>
                        </a:rPr>
                        <a:t>ТПТ (Александровское)</a:t>
                      </a:r>
                      <a:endParaRPr lang="ru-RU" sz="28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Arno Pro" panose="02020502040506020403" pitchFamily="18" charset="0"/>
                        </a:rPr>
                        <a:t>Без</a:t>
                      </a:r>
                      <a:r>
                        <a:rPr lang="ru-RU" sz="2800" baseline="0" dirty="0" smtClean="0">
                          <a:latin typeface="Arno Pro" panose="02020502040506020403" pitchFamily="18" charset="0"/>
                        </a:rPr>
                        <a:t> оценки</a:t>
                      </a:r>
                      <a:endParaRPr lang="ru-RU" sz="28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Arno Pro" panose="02020502040506020403" pitchFamily="18" charset="0"/>
                        </a:rPr>
                        <a:t>ТЭПК (Зырянское)</a:t>
                      </a:r>
                      <a:endParaRPr lang="ru-RU" sz="28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Arno Pro" panose="02020502040506020403" pitchFamily="18" charset="0"/>
                        </a:rPr>
                        <a:t>Принять</a:t>
                      </a:r>
                      <a:r>
                        <a:rPr lang="ru-RU" sz="2800" baseline="0" dirty="0" smtClean="0">
                          <a:latin typeface="Arno Pro" panose="02020502040506020403" pitchFamily="18" charset="0"/>
                        </a:rPr>
                        <a:t> с замечаниями</a:t>
                      </a:r>
                      <a:endParaRPr lang="ru-RU" sz="2800" dirty="0">
                        <a:latin typeface="Arno Pro" panose="02020502040506020403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9798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Arno Pro" panose="02020502040506020403" pitchFamily="18" charset="0"/>
              </a:rPr>
              <a:t>Анализ направлений оценки</a:t>
            </a:r>
            <a:endParaRPr lang="ru-RU" dirty="0">
              <a:latin typeface="Arno Pro" panose="02020502040506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5774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405</Words>
  <Application>Microsoft Office PowerPoint</Application>
  <PresentationFormat>Экран (4:3)</PresentationFormat>
  <Paragraphs>114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Arno Pro</vt:lpstr>
      <vt:lpstr>Calibri</vt:lpstr>
      <vt:lpstr>Times New Roman</vt:lpstr>
      <vt:lpstr>Тема Office</vt:lpstr>
      <vt:lpstr>Итоги приемки профессиональных образовательных организаций к новому 2016/2017 учебному году</vt:lpstr>
      <vt:lpstr>Разделы оценки</vt:lpstr>
      <vt:lpstr>Система оценок разделов</vt:lpstr>
      <vt:lpstr>Система оценки итогового решения</vt:lpstr>
      <vt:lpstr>Принять</vt:lpstr>
      <vt:lpstr>Принять с замечаниями</vt:lpstr>
      <vt:lpstr>Принять условно с замечаниями</vt:lpstr>
      <vt:lpstr>Филиалы</vt:lpstr>
      <vt:lpstr>Анализ направлений оценки</vt:lpstr>
      <vt:lpstr>Противопожарное обеспечение</vt:lpstr>
      <vt:lpstr>Антитеррористическая защищенность</vt:lpstr>
      <vt:lpstr>Организация воспитательной работы</vt:lpstr>
      <vt:lpstr>Оснащенность ИКТ, информационная безопасность</vt:lpstr>
      <vt:lpstr>Создание условий для проживания студентов в общежитиях </vt:lpstr>
      <vt:lpstr>Организация питания </vt:lpstr>
      <vt:lpstr>Медицинское обслуживание </vt:lpstr>
      <vt:lpstr>Состояние помещений учебно - лабораторного фонда</vt:lpstr>
      <vt:lpstr>Состояние вспомогательных помещений</vt:lpstr>
      <vt:lpstr>Подготовка к отопительному сезону</vt:lpstr>
      <vt:lpstr>Итоговая оценка и финансовые аспекты подготовки учреждений к новому учебному году</vt:lpstr>
      <vt:lpstr>Итоговый рейтинг</vt:lpstr>
      <vt:lpstr>Расходы организаций, направленные на подготовку к новому учебному году (1.09.15 – 31.08.16), тыс.руб.</vt:lpstr>
      <vt:lpstr>Доля внебюджетных средств, направленных на подготовку к новому учебному году, %</vt:lpstr>
      <vt:lpstr>Расходы, направленные на подготовку общежитий (1.09.15 – 31.08.16), тыс. руб.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Противопожарное обеспечение</dc:title>
  <dc:creator>Михневич Наталия Юрьевна</dc:creator>
  <cp:lastModifiedBy>Горюнов Павел Николаевич</cp:lastModifiedBy>
  <cp:revision>44</cp:revision>
  <dcterms:created xsi:type="dcterms:W3CDTF">2016-09-13T03:40:24Z</dcterms:created>
  <dcterms:modified xsi:type="dcterms:W3CDTF">2016-09-16T02:11:33Z</dcterms:modified>
</cp:coreProperties>
</file>